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59" r:id="rId4"/>
    <p:sldId id="257" r:id="rId5"/>
    <p:sldId id="260" r:id="rId6"/>
    <p:sldId id="261" r:id="rId7"/>
    <p:sldId id="262" r:id="rId8"/>
    <p:sldId id="263" r:id="rId9"/>
    <p:sldId id="264" r:id="rId10"/>
    <p:sldId id="265" r:id="rId11"/>
    <p:sldId id="267" r:id="rId12"/>
    <p:sldId id="268" r:id="rId13"/>
    <p:sldId id="269" r:id="rId14"/>
    <p:sldId id="270" r:id="rId15"/>
    <p:sldId id="271" r:id="rId16"/>
    <p:sldId id="280" r:id="rId17"/>
    <p:sldId id="272" r:id="rId18"/>
    <p:sldId id="273" r:id="rId19"/>
    <p:sldId id="274" r:id="rId20"/>
    <p:sldId id="275" r:id="rId21"/>
    <p:sldId id="276" r:id="rId22"/>
    <p:sldId id="278" r:id="rId23"/>
    <p:sldId id="277" r:id="rId24"/>
    <p:sldId id="266"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F6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754"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09:57:45.174"/>
    </inkml:context>
    <inkml:brush xml:id="br0">
      <inkml:brushProperty name="width" value="0.05" units="cm"/>
      <inkml:brushProperty name="height" value="0.05" units="cm"/>
      <inkml:brushProperty name="color" value="#E71224"/>
    </inkml:brush>
  </inkml:definitions>
  <inkml:trace contextRef="#ctx0" brushRef="#br0">1103 28 24575,'-42'-1'0,"0"-1"0,-58-11 0,48 7 0,0 1 0,-88 5 0,74 1 0,56-1 0,0 1 0,-1 0 0,1 1 0,0 0 0,0 1 0,0 0 0,-17 9 0,-2 3 0,-31 21 0,9-4 0,29-20 0,1 1 0,1 1 0,0 1 0,1 1 0,1 0 0,0 1 0,2 2 0,0-1 0,0 2 0,-17 29 0,-66 117 0,92-150 0,1-1 0,0 1 0,2 1 0,0-1 0,1 0 0,0 1 0,0 24 0,-3 9 0,0 11 0,1 1 0,8 119 0,-1-167 0,0 0 0,1-1 0,1 1 0,0-1 0,1 0 0,0 0 0,1 0 0,0 0 0,1-1 0,0 0 0,1-1 0,1 0 0,16 18 0,7 5 0,-19-18 0,1-2 0,27 23 0,-27-25 0,-1 0 0,0 1 0,17 23 0,-20-23 0,1 0 0,0-1 0,0-1 0,1 0 0,15 11 0,136 76 0,-152-92 0,0-1 0,0 0 0,0 0 0,1-1 0,22 4 0,63 6 0,-67-11 0,9 2 0,0-2 0,0-2 0,0-1 0,0-3 0,0-1 0,0-1 0,-1-2 0,47-16 0,-23 1 0,92-47 0,-143 63 0,0-1 0,0 0 0,0-1 0,-1 0 0,-1-1 0,13-13 0,46-66 0,-15 18 0,54-64 0,-93 112 0,-2 0 0,0-1 0,-1-1 0,11-36 0,-14 37 0,-1 5 0,-2 0 0,0 0 0,-1-1 0,-1 1 0,0-1 0,-2 0 0,0 1 0,-3-30 0,1 35 0,-2 0 0,1 1 0,-1-1 0,-1 1 0,0 0 0,-1 0 0,0 0 0,-1 1 0,0-1 0,-1 1 0,0 1 0,-1 0 0,-11-12 0,-83-75 0,-23-24 0,114 108 0,-26-29 0,-68-60 0,86 89-227,-1 1-1,0 1 1,0 1-1,-1 1 1,-34-11-1,38 15-6598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9:45:35.295"/>
    </inkml:context>
    <inkml:brush xml:id="br0">
      <inkml:brushProperty name="width" value="0.05" units="cm"/>
      <inkml:brushProperty name="height" value="0.05" units="cm"/>
      <inkml:brushProperty name="color" value="#E71224"/>
    </inkml:brush>
  </inkml:definitions>
  <inkml:trace contextRef="#ctx0" brushRef="#br0">246 0 24575,'-4'0'0,"-7"5"0,0 5 0,-4 6 0,-3 5 0,2 3 0,-2-3 0,3 4 0,-1-1 0,2-2 0,0 1 0,1 0 0,0 6 0,-4 2 0,-2 0 0,1 0 0,4-6-8191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9:45:37.911"/>
    </inkml:context>
    <inkml:brush xml:id="br0">
      <inkml:brushProperty name="width" value="0.05" units="cm"/>
      <inkml:brushProperty name="height" value="0.05" units="cm"/>
      <inkml:brushProperty name="color" value="#E71224"/>
    </inkml:brush>
  </inkml:definitions>
  <inkml:trace contextRef="#ctx0" brushRef="#br0">311 157 24575,'0'5'0,"-4"1"0,-2-5 0,-4-7 0,-5-2 0,-4-5 0,-4 0 0,2-2 0,1 2 0,-6-2 0,-2-3 0,-2-2 0,1 2 0,0 3 0,1 6 0,5 3-8191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7:45:21.102"/>
    </inkml:context>
    <inkml:brush xml:id="br0">
      <inkml:brushProperty name="width" value="0.05" units="cm"/>
      <inkml:brushProperty name="height" value="0.05" units="cm"/>
      <inkml:brushProperty name="color" value="#E71224"/>
    </inkml:brush>
  </inkml:definitions>
  <inkml:trace contextRef="#ctx0" brushRef="#br0">1 208 24575,'1'-4'0,"1"0"0,0 1 0,0-1 0,0 1 0,0-1 0,1 1 0,-1 0 0,1 0 0,0 0 0,0 0 0,3-2 0,5-6 0,-1-1 0,0 1 0,1 0 0,0 1 0,1 0 0,0 0 0,0 2 0,1-1 0,0 2 0,1 0 0,19-8 0,1 5 0,1 2 0,53-7 0,-43 9 0,-17 3 0,1 1 0,0 2 0,0 0 0,0 3 0,0 0 0,-1 2 0,48 13 0,-45-8 0,-1 2 0,0 1 0,0 2 0,33 21 0,56 45 0,50 28 0,-153-99-273,-1 1 0,1 1 0,-2 0 0,21 22 0,-20-18-6553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7:45:22.072"/>
    </inkml:context>
    <inkml:brush xml:id="br0">
      <inkml:brushProperty name="width" value="0.05" units="cm"/>
      <inkml:brushProperty name="height" value="0.05" units="cm"/>
      <inkml:brushProperty name="color" value="#E71224"/>
    </inkml:brush>
  </inkml:definitions>
  <inkml:trace contextRef="#ctx0" brushRef="#br0">142 530 24575,'4'0'0,"3"-5"0,-1-10 0,-1-8 0,-7-4 0,-2-7 0,-1-6 0,1-2 0,0-3 0,-3-2 0,0 2 0,-4 8 0,-5 7 0,1 2 0,-6 3 0,-5-4 0,3-2 0,4 5-8191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7:45:23.384"/>
    </inkml:context>
    <inkml:brush xml:id="br0">
      <inkml:brushProperty name="width" value="0.05" units="cm"/>
      <inkml:brushProperty name="height" value="0.05" units="cm"/>
      <inkml:brushProperty name="color" value="#E71224"/>
    </inkml:brush>
  </inkml:definitions>
  <inkml:trace contextRef="#ctx0" brushRef="#br0">322 1 24575,'0'4'0,"-5"3"0,-1 3 0,-4 5 0,-6 5 0,-8 3 0,-1 3 0,0 1 0,-1-4 0,0-1 0,-1 0 0,0 1 0,0 2 0,0 0 0,0-3 0,4-6-8191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7:45:30.843"/>
    </inkml:context>
    <inkml:brush xml:id="br0">
      <inkml:brushProperty name="width" value="0.05" units="cm"/>
      <inkml:brushProperty name="height" value="0.05" units="cm"/>
      <inkml:brushProperty name="color" value="#E71224"/>
    </inkml:brush>
  </inkml:definitions>
  <inkml:trace contextRef="#ctx0" brushRef="#br0">31 1 24575,'0'6'0,"-1"0"0,0 0 0,-1 0 0,1 0 0,-5 8 0,-4 20 0,5 6 0,2 0 0,2 1 0,5 57 0,-1-76 0,1 0 0,14 40 0,-11-39 0,0 1 0,3 24 0,13 181 0,-14-119 0,8 57 0,-1-27 0,-5-28 0,1-57 0,2-1 0,2 0 0,25 53 0,-25-66 0,-3-5 0,-1-1 0,10 50 0,-17-66 0,1 0 0,2 0 0,0-1 0,0 0 0,2 0 0,0-1 0,16 20 0,26 48 0,83 132 0,3 7 0,-125-195 0,3 0 0,0-1 0,1-1 0,2-1 0,39 43 0,-43-53 0,-1 1 0,0 1 0,-1 0 0,-1 1 0,-1 0 0,11 27 0,-12-24 0,1 0 0,1-1 0,1 0 0,27 32 0,-13-24 0,0 2 0,-3 0 0,0 2 0,36 69 0,-49-77 0,2-1 0,1 0 0,1-1 0,0 0 0,2-1 0,1-1 0,0 0 0,2-2 0,30 25 0,-12-12-1365,-21-16-5461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7:45:33.510"/>
    </inkml:context>
    <inkml:brush xml:id="br0">
      <inkml:brushProperty name="width" value="0.05" units="cm"/>
      <inkml:brushProperty name="height" value="0.05" units="cm"/>
      <inkml:brushProperty name="color" value="#E71224"/>
    </inkml:brush>
  </inkml:definitions>
  <inkml:trace contextRef="#ctx0" brushRef="#br0">82 1 24575,'-1'6'0,"1"0"0,-1-1 0,-1 1 0,1 0 0,-5 8 0,-4 22 0,-24 158 0,24-130 0,3-21 0,-2 59 0,8-72-1365,1-5-5461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7:45:35.011"/>
    </inkml:context>
    <inkml:brush xml:id="br0">
      <inkml:brushProperty name="width" value="0.05" units="cm"/>
      <inkml:brushProperty name="height" value="0.05" units="cm"/>
      <inkml:brushProperty name="color" value="#E71224"/>
    </inkml:brush>
  </inkml:definitions>
  <inkml:trace contextRef="#ctx0" brushRef="#br0">376 1 24575,'-5'0'0,"-6"0"0,-6 0 0,-4 0 0,-4 0 0,-1 0 0,-2 4 0,0 3 0,4 3 0,2 1 0,0-2 0,0-3 0,-2-1 0,-1-3 0,-1 4 0,-1 5 0,5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9T13:10:32.032"/>
    </inkml:context>
    <inkml:brush xml:id="br0">
      <inkml:brushProperty name="width" value="0.05" units="cm"/>
      <inkml:brushProperty name="height" value="0.05" units="cm"/>
      <inkml:brushProperty name="color" value="#E71224"/>
    </inkml:brush>
  </inkml:definitions>
  <inkml:trace contextRef="#ctx0" brushRef="#br0">835 137 24575,'-7'-1'0,"-1"-1"0,0 0 0,0 0 0,1 0 0,-1-1 0,1 0 0,0 0 0,0-1 0,0 0 0,-7-5 0,-37-17 0,22 18 0,1 2 0,-1 1 0,0 1 0,0 2 0,-1 0 0,1 3 0,0 0 0,-44 8 0,58-7 0,1 0 0,0 1 0,0 1 0,0 0 0,0 1 0,1 0 0,0 1 0,0 1 0,0 0 0,1 1 0,0 0 0,0 0 0,1 2 0,0-1 0,-17 21 0,12-9 0,1 0 0,0 1 0,2 1 0,1 0 0,0 1 0,2 0 0,-9 33 0,1 0 0,-11 69 0,25-102 0,2 0 0,0-1 0,1 1 0,2 0 0,7 47 0,6 5 0,4-1 0,52 137 0,-60-189 0,1-1 0,1 0 0,0-1 0,2-1 0,1 0 0,0 0 0,1-2 0,1 0 0,1-1 0,26 20 0,10 1 0,79 42 0,-73-46 0,-46-26 0,1 0 0,0-2 0,1 0 0,-1 0 0,1-2 0,0 0 0,0 0 0,0-2 0,1 0 0,-1-1 0,30-2 0,-26-1 0,0 0 0,0-2 0,-1-1 0,1 0 0,-1-1 0,0-1 0,-1-1 0,0-1 0,22-14 0,73-50 0,65-41 0,-137 91 0,-8 6 0,-1-2 0,0-2 0,55-46 0,-83 62 0,0-1 0,0 1 0,0-1 0,0 0 0,-1 0 0,0 0 0,0 0 0,-1 0 0,1-1 0,-2 0 0,1 1 0,1-14 0,0-5 0,-2-1 0,-2-27 0,0 30 0,1 8 0,0-20 0,-1 0 0,-1 0 0,-2 0 0,-2 1 0,-1-1 0,-14-39 0,-68-129 0,70 166 0,-2 1 0,-2 1 0,-36-44 0,48 68 0,0 1 0,0 0 0,-1 0 0,0 1 0,-24-13 0,-71-29 0,96 46 0,-2 0 0,-1 0 0,0 1 0,0 1 0,0 0 0,-27-1 0,-75 5 0,60 0 0,16 0 0,-1 1 0,1 3 0,-1 1 0,1 2 0,1 1 0,-66 26 0,97-32 0,0 2 0,0-1 0,0 1 0,1 1 0,0-1 0,0 1 0,0 0 0,1 1 0,0 0 0,0 0 0,1 0 0,0 0 0,0 1 0,-6 12 0,-2 11 0,0 1 0,-12 50 0,13-38 0,5-18 0,1 1 0,2 0 0,-3 47 0,8 85 0,2-68 0,-3-82 0,-1 17 0,2-1 0,7 42 0,-6-58 0,0 0 0,1 0 0,0 0 0,1 0 0,0-1 0,0 1 0,1-1 0,0 0 0,0 0 0,11 11 0,21 18 0,2-2 0,1-2 0,83 54 0,-109-78 0,1-1 0,-1 0 0,1-1 0,1-1 0,-1 0 0,1-1 0,0-1 0,0 0 0,0-1 0,1-1 0,29 0 0,5-1 0,75-9 0,-108 6 0,-1-1 0,1-1 0,-1-1 0,-1-1 0,1 0 0,-1-1 0,30-17 0,-26 11 0,-12 9 0,0 0 0,0-1 0,-1 0 0,0-1 0,0 0 0,0 0 0,-1 0 0,0-1 0,9-12 0,4-13 0,-2 0 0,0-2 0,-3 0 0,-1 0 0,-1-2 0,-2 1 0,-1-1 0,6-69 0,-13 75 0,-1 0 0,-2 0 0,-1 0 0,-1 0 0,-1 1 0,-2-1 0,-1 1 0,-2 0 0,-1 1 0,0 0 0,-22-38 0,-20-22 0,-89-114 0,125 180 0,-1 1 0,-38-35 0,48 50 0,-1 0 0,1 0 0,-1 1 0,0 1 0,0-1 0,-1 1 0,1 0 0,-1 1 0,0 0 0,0 1 0,0 0 0,-11-2 0,9 3 0,-1 1 0,0 0 0,1 0 0,-1 1 0,1 1 0,-1 0 0,1 0 0,0 1 0,-1 1 0,1 0 0,1 0 0,-11 6 0,-108 45 0,21-9 0,87-36 0,1 1 0,0 0 0,1 2 0,0 0 0,1 1 0,1 1 0,0 1 0,-21 26 0,9-9 0,2 1 0,1 2 0,-25 45 0,44-68 0,1 0 0,0 0 0,1 1 0,0 0 0,1 0 0,1 0 0,0 0 0,1 1 0,1-1 0,0 1 0,1 0 0,1-1 0,3 24 0,56 173 0,-44-161 0,-8-27 0,2 0 0,0 0 0,1-1 0,2 0 0,27 38 0,-7-21 0,70 67 0,-93-98 0,0 0 0,1-1 0,1 0 0,-1 0 0,1-1 0,0-1 0,0 0 0,0-1 0,1 0 0,0-1 0,0 0 0,0-1 0,0 0 0,0-1 0,0-1 0,20-1 0,18-4 0,0-3 0,92-24 0,-114 24 0,18-3-119,116-35 372,-141 39-503,-1-2 0,0 0 0,-1-2 1,0 0-1,24-18 0,-29 16-6576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09:57:53.173"/>
    </inkml:context>
    <inkml:brush xml:id="br0">
      <inkml:brushProperty name="width" value="0.05" units="cm"/>
      <inkml:brushProperty name="height" value="0.05" units="cm"/>
      <inkml:brushProperty name="color" value="#E71224"/>
    </inkml:brush>
  </inkml:definitions>
  <inkml:trace contextRef="#ctx0" brushRef="#br0">1575 135 24575,'0'-2'0,"0"0"0,-1 0 0,1 0 0,-1 1 0,1-1 0,-1 0 0,0 0 0,0 1 0,0-1 0,0 0 0,0 1 0,0-1 0,0 1 0,0 0 0,-1-1 0,1 1 0,0 0 0,-1 0 0,1-1 0,-1 1 0,0 0 0,1 1 0,-1-1 0,0 0 0,0 0 0,-2 0 0,-7-3 0,0 1 0,-1 1 0,-12-2 0,14 2 0,-98-24 0,29 5 0,33 10 0,-1 3 0,0 1 0,-61 0 0,73 6 0,-1 1 0,1 2 0,-1 2 0,1 1 0,-64 18 0,-112 55 0,113-28 0,53-25 0,4-4 0,-60 43 0,91-57 0,-1 2 0,1-1 0,1 1 0,-1 1 0,1 0 0,1 0 0,0 1 0,1 0 0,0 0 0,-7 16 0,-11 29 0,15-35 0,0 1 0,1 1 0,2-1 0,0 1 0,-6 41 0,4-6 0,-20 78 0,15-85 0,4 1 0,-6 61 0,11-24 0,10 129 0,-3-197 0,0 0 0,2-1 0,0 1 0,10 26 0,-11-40 0,0 1 0,1-1 0,-1 0 0,2 0 0,-1 0 0,0-1 0,1 0 0,1 0 0,-1 0 0,1 0 0,0-1 0,0 0 0,0 0 0,11 6 0,81 35 0,-56-27 0,50 29 0,101 58 0,-172-94 0,0-1 0,1-1 0,0-2 0,1 0 0,0-1 0,27 5 0,-39-10 0,1 0 0,0-1 0,0-1 0,0 1 0,0-2 0,0 0 0,0 0 0,0-1 0,-1 0 0,1-1 0,-1-1 0,1 0 0,-1 0 0,11-6 0,3-4 0,47-18 0,-47 22 0,14-8 0,52-34 0,-40 22 0,-33 18 0,0-1 0,-1-1 0,28-28 0,24-20 0,-56 50 0,0-1 0,0 0 0,-2-1 0,0 0 0,0-1 0,-2 0 0,12-24 0,24-35 0,-17 30 0,40-87 0,-61 115 0,67-167 0,-62 152 0,-1 0 0,-2-1 0,0 0 0,-3 0 0,0-1 0,-2 1 0,-2-1 0,-1 0 0,-3-35 0,1 54 14,-1-1-1,-1 1 0,0-1 0,-1 1 1,0 0-1,-2 0 0,1 1 1,-9-15-1,-5-3-508,0 2 0,-28-33 0,31 43-6331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09:58:00.551"/>
    </inkml:context>
    <inkml:brush xml:id="br0">
      <inkml:brushProperty name="width" value="0.05" units="cm"/>
      <inkml:brushProperty name="height" value="0.05" units="cm"/>
      <inkml:brushProperty name="color" value="#E71224"/>
    </inkml:brush>
  </inkml:definitions>
  <inkml:trace contextRef="#ctx0" brushRef="#br0">1368 137 24575,'-5'-5'0,"-1"0"0,1 0 0,-1 1 0,0 0 0,0 0 0,0 1 0,-1 0 0,-11-5 0,-57-11 0,-1-1 0,40 9 0,0 2 0,-61-8 0,64 11 0,-9 0 0,-1 2 0,1 1 0,-1 3 0,0 1 0,-42 7 0,56-1 0,0 2 0,1 0 0,0 2 0,0 1 0,1 2 0,-47 31 0,62-37 0,1 0 0,1 1 0,0 0 0,0 1 0,0 0 0,-10 15 0,0 6 0,-17 33 0,3-4 0,27-51 0,1 0 0,-1-1 0,-1 0 0,1 0 0,-12 7 0,10-7 0,0 0 0,1 0 0,0 1 0,-10 13 0,-6 18 0,3 1 0,1 1 0,-17 53 0,30-74 0,2 0 0,0 1 0,1-1 0,-1 37 0,6 90 0,1-74 0,-3-4 0,0-41 0,0 0 0,2-1 0,2 1 0,9 50 0,-9-68 0,1 0 0,1 0 0,-1-1 0,2 1 0,-1-1 0,1 0 0,1-1 0,0 1 0,0-1 0,1-1 0,0 0 0,0 0 0,1 0 0,0-1 0,18 11 0,55 27 0,16 8 0,-33-18 0,-53-27 0,0-1 0,0 0 0,0-1 0,1-1 0,0 0 0,0-1 0,15 4 0,25-3 0,1-2 0,79-5 0,-28-1 0,-44 3 0,82-2 0,-120 0 0,-1-1 0,1-1 0,-1-1 0,28-10 0,7-4 0,-16 5 0,41-20 0,-33 11 0,-23 12 0,0-2 0,-1 0 0,0-2 0,39-31 0,-44 30 0,-2-1 0,0-1 0,0 0 0,-2-1 0,-1-1 0,0-1 0,-1 0 0,14-31 0,-15 25 0,-2 0 0,-1-1 0,-1 0 0,-1-1 0,-2 0 0,-1 0 0,-1-1 0,-1-29 0,-2 22 0,-9-69 0,5 92 0,0-1 0,-1 1 0,0 0 0,-1 0 0,-1 0 0,0 1 0,-13-22 0,-102-142 0,93 120-227,21 43-911,-3-8-5688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09:58:26.359"/>
    </inkml:context>
    <inkml:brush xml:id="br0">
      <inkml:brushProperty name="width" value="0.05" units="cm"/>
      <inkml:brushProperty name="height" value="0.05" units="cm"/>
      <inkml:brushProperty name="color" value="#E71224"/>
    </inkml:brush>
  </inkml:definitions>
  <inkml:trace contextRef="#ctx0" brushRef="#br0">2126 186 24575,'-1578'0'0,"1561"0"0,0 1 0,1 1 0,-1 1 0,1 0 0,0 1 0,0 1 0,0 0 0,-15 8 0,8-1 0,1 0 0,0 2 0,1 0 0,-30 27 0,27-20 0,0 1 0,2 2 0,1 0 0,1 1 0,-20 31 0,34-45 0,0 0 0,1 0 0,0 1 0,1-1 0,0 1 0,1 0 0,-2 14 0,4-18 0,0 0 0,1 1 0,0-1 0,1 1 0,0-1 0,0 0 0,1 0 0,0 1 0,0-1 0,1 0 0,5 11 0,-2-10 0,0 0 0,0-1 0,0 0 0,1 0 0,1-1 0,-1 0 0,1 0 0,0-1 0,1 0 0,-1 0 0,14 5 0,-9-3 0,0 0 0,-1 1 0,1 0 0,11 13 0,4 7 0,1-1 0,40 30 0,-51-45 0,1-1 0,0 0 0,1-2 0,0 0 0,34 10 0,184 44 0,-212-58 0,27 8 0,-27-6 0,0-2 0,1 0 0,39 2 0,158 17 0,-64-4 0,-37-13 0,54 5 0,-104-5 0,95-3 0,33 3 0,381 8 0,-422-17 0,-100-1 0,0-3 0,-1-2 0,0-3 0,97-29 0,-57-1 0,-80 30 0,1 1 0,0 1 0,1 1 0,0 1 0,0 0 0,25-2 0,0 4 0,47-9 0,124-21 0,-88 16 0,-52 10 0,-52 7 0,0-2 0,-1-1 0,39-10 0,-49 9 0,34-11 0,48-23 0,-40 14 0,-37 18 0,0-1 0,-1 0 0,0-2 0,0 0 0,31-26 0,-45 33 0,-2 0 0,1 0 0,0-1 0,-1 1 0,1-1 0,-1 0 0,0 0 0,0 0 0,-1 0 0,1 0 0,-1 0 0,0 0 0,0-1 0,0 1 0,0 0 0,-1-1 0,0 1 0,0 0 0,0-1 0,0 1 0,-1-1 0,0 1 0,0 0 0,0 0 0,0-1 0,-1 1 0,1 0 0,-5-7 0,-3-5 0,0 1 0,0 0 0,-1 1 0,-1 0 0,-25-24 0,20 24 0,-1 1 0,0 0 0,-20-10 0,14 9 0,-28-23 0,-96-90 0,125 111 0,-1 1 0,-1 0 0,0 2 0,0 1 0,-2 0 0,-35-10 0,-24-2 0,-1 4 0,-124-13 0,22 4 0,-4 8 0,11 3 0,-254-38 0,337 45 0,-85-5 0,-84 2 0,-6 1 0,-411 30 0,479-10 0,-119 13 0,191-9 0,129-9 0,0-1 0,0 1 0,0-1 0,0 1 0,0 1 0,0-1 0,0 0 0,1 1 0,-1 0 0,1 0 0,-5 5 0,-24 18 0,5-14 0,-33 11 0,36-15 0,1 1 0,-27 15 0,42-20 0,1 1 0,0 0 0,0 0 0,0 1 0,1 0 0,0 0 0,0 0 0,1 1 0,-1 0 0,-5 10 0,-9 23 0,-28 81 0,38-93 0,2-1 0,1 1 0,2 0 0,0 0 0,3 1 0,0-1 0,1 1 0,6 43 0,-5-65 0,1 0 0,1-1 0,-1 0 0,1 1 0,0-1 0,1 0 0,-1 0 0,1 0 0,0 0 0,1 0 0,0-1 0,-1 1 0,2-1 0,-1 0 0,1 0 0,6 5 0,7 4 0,1-1 0,0-1 0,31 14 0,-25-13 0,-5-1 0,0 1 0,-2 1 0,0 1 0,23 23 0,-24-21 0,1-1 0,1 0 0,33 20 0,-36-29 0,-1 0 0,1-2 0,0 0 0,1 0 0,28 2 0,11 4 0,37 10 0,112 11 0,-195-31 0,349 23 0,552-25 0,-857-1 0,-1-4 0,63-13 0,-65 9 0,1 3 0,78-3 0,-63 10 0,-19 0 0,0 1 0,67 11 0,-28-1 0,1-4 0,152-7 0,-97-3 0,-86 4 0,-9 0 0,72-8 0,-104 5 0,0-1 0,-1 0 0,1-1 0,-1-1 0,0-1 0,0 0 0,-1-1 0,22-14 0,-31 19 0,13-12 0,2 2 0,0 1 0,29-13 0,-23 13 0,31-19 0,-6 3 0,-3 3 0,-19 9 0,48-19 0,-62 30 0,0-1 0,0-1 0,-1-1 0,0 0 0,0 0 0,-1-1 0,1-1 0,-2-1 0,0 0 0,18-18 0,15-26 0,-32 36 0,1 1 0,0 1 0,2 0 0,32-26 0,164-108-1365,-193 137-5461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2:21:58.804"/>
    </inkml:context>
    <inkml:brush xml:id="br0">
      <inkml:brushProperty name="width" value="0.05" units="cm"/>
      <inkml:brushProperty name="height" value="0.05" units="cm"/>
      <inkml:brushProperty name="color" value="#E71224"/>
    </inkml:brush>
  </inkml:definitions>
  <inkml:trace contextRef="#ctx0" brushRef="#br0">1294 306 24575,'0'0'0,"1"-1"0,0 0 0,-1 1 0,1-1 0,-1 1 0,1-1 0,-1 0 0,1 0 0,-1 1 0,1-1 0,-1 0 0,0 0 0,1 0 0,-1 1 0,0-1 0,0 0 0,1 0 0,-1 0 0,0 0 0,0 0 0,0 0 0,0 1 0,0-1 0,-1 0 0,1 0 0,0-1 0,-1 0 0,0 1 0,0-1 0,0 0 0,0 1 0,0-1 0,-1 1 0,1-1 0,0 1 0,-1 0 0,1 0 0,-3-2 0,-5-3 0,-1 1 0,1 0 0,-15-5 0,4 3 0,0 1 0,-1 1 0,0 0 0,0 2 0,0 0 0,-1 1 0,1 2 0,0 0 0,-1 1 0,1 1 0,0 1 0,0 1 0,0 1 0,1 1 0,-1 0 0,-29 15 0,-2 5 0,1 3 0,1 2 0,2 2 0,1 2 0,2 2 0,2 2 0,1 1 0,2 3 0,2 1 0,-34 52 0,53-65 0,0 2 0,2 0 0,2 1 0,1 0 0,1 1 0,2 1 0,2 0 0,1 0 0,2 1 0,1 0 0,1 71 0,6-85 0,0 1 0,1-1 0,1 0 0,2 0 0,11 33 0,54 107 0,-54-126 0,20 39 0,2-1 0,85 118 0,-101-162 0,2-1 0,1-1 0,1-1 0,1-2 0,2 0 0,0-2 0,2-2 0,44 25 0,-58-38 0,1-1 0,0-1 0,1 0 0,-1-1 0,1-2 0,1 0 0,-1-1 0,0 0 0,35-2 0,-28-3 0,-1 0 0,1-2 0,-1-1 0,0-2 0,-1 0 0,47-20 0,-38 11 0,-1-2 0,-1-1 0,-1-1 0,0-2 0,-2-1 0,-1-1 0,0-2 0,-2 0 0,-1-2 0,37-54 0,-33 37 0,-2-1 0,-1-1 0,19-53 0,-36 76 0,-1 0 0,-2 0 0,0-1 0,-2 0 0,0 0 0,-2 0 0,0 0 0,-5-47 0,-6 3 0,-2 0 0,-4 2 0,-3-1 0,-2 2 0,-4 1 0,-36-74 0,25 72 0,-3 0 0,-2 3 0,-51-62 0,72 104 0,0 0 0,-1 1 0,-1 1 0,-1 1 0,-1 1 0,0 1 0,-1 1 0,-1 1 0,-1 2 0,0 0 0,-31-11 0,42 20 0,0 1 0,0 0 0,0 1 0,0 1 0,0 0 0,0 1 0,0 1 0,0 0 0,0 1 0,0 0 0,-18 6 0,-5 4 0,1 2 0,0 2 0,-37 21 0,-3 5 0,2 4 0,2 3 0,2 3 0,3 4 0,-119 123 0,166-155 0,1 1 0,1 0 0,2 2 0,0 0 0,2 1 0,0 1 0,-10 33 0,17-39 0,2 0 0,0 1 0,2-1 0,0 1 0,2 0 0,1 0 0,0 1 0,2-1 0,8 47 0,-6-56 0,1 0 0,1 0 0,1-1 0,0 0 0,0 0 0,2-1 0,13 20 0,75 86 0,-68-88 0,198 205 0,-167-183 0,2-4 0,84 54 0,-103-77 0,2-2 0,0-2 0,2-2 0,77 23 0,-87-34 0,1-1 0,-1-2 0,1-1 0,1-3 0,-1 0 0,73-8 0,-76 0 0,0 0 0,-1-3 0,1-1 0,-2-1 0,0-2 0,0-1 0,-1-1 0,44-31 0,-34 18 0,-2-2 0,0-2 0,-3-2 0,0-1 0,38-51 0,-57 65 0,-2-1 0,0-1 0,-2 0 0,0-1 0,-2-1 0,0 1 0,-2-2 0,-1 1 0,-1-2 0,-1 1 0,-1 0 0,-2-1 0,0 0 0,-2 0 0,-1 0 0,-1 0 0,-9-50 0,-5 6 1,-3 1-1,-49-121 0,-76-125-493,106 240 184,-10-25 84,-65-129 397,79 168-828,-63-88 0,55 99-5369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2:22:15.053"/>
    </inkml:context>
    <inkml:brush xml:id="br0">
      <inkml:brushProperty name="width" value="0.05" units="cm"/>
      <inkml:brushProperty name="height" value="0.05" units="cm"/>
      <inkml:brushProperty name="color" value="#E71224"/>
    </inkml:brush>
  </inkml:definitions>
  <inkml:trace contextRef="#ctx0" brushRef="#br0">1082 59 24575,'-28'-1'0,"-1"-2"0,1-1 0,0-1 0,-37-12 0,28 7 0,-1 3 0,-1 1 0,0 3 0,-1 1 0,1 1 0,-45 6 0,74-4 0,0 1 0,0 0 0,0 0 0,0 1 0,0 0 0,1 1 0,-1 0 0,1 0 0,0 1 0,0 0 0,1 1 0,-1 0 0,-10 10 0,3 1 0,0-1 0,1 2 0,1 0 0,-22 38 0,12-17 0,12-22 0,1 1 0,-10 22 0,-10 18 0,20-40 0,-15 36 0,8 4 0,2-1 0,2 2 0,4 0 0,-5 72 0,6 32 0,-2 30 0,3-117 0,3 0 0,8 112 0,-2-176 0,0 0 0,1 0 0,1-1 0,0 1 0,1 0 0,0-1 0,0 0 0,1 0 0,1 0 0,13 19 0,-12-22 0,0 0 0,0-1 0,1 1 0,0-2 0,0 1 0,1-1 0,0 0 0,0-1 0,0 0 0,1-1 0,0 0 0,18 6 0,271 65 0,-286-73 0,1 0 0,-1-1 0,1 0 0,0-1 0,-1-1 0,1 0 0,0-1 0,-1 0 0,0-1 0,1-1 0,-1 0 0,-1-1 0,1 0 0,-1-1 0,1 0 0,-2-1 0,1 0 0,-1-1 0,11-9 0,24-30 0,-9 7 0,61-48 0,-69 65 0,43-45 0,-58 52 0,-1-1 0,-1 0 0,-1-1 0,0 0 0,-2-1 0,14-35 0,30-127 0,-34 105 0,-11 41 0,-1-1 0,-2 0 0,-2 0 0,0-37 0,-5 5 0,-13-81 0,12 130 0,-1 1 0,-1 0 0,-1 0 0,0 1 0,-1-1 0,-1 1 0,-1 1 0,0 0 0,-1 0 0,-1 1 0,0 0 0,-23-23 0,-8-12 0,26 29 0,-2 1 0,-26-25 0,34 36 0,-9-8 0,0 0 0,0 2 0,-2 0 0,0 2 0,0 0 0,-1 1 0,-28-10 0,12 9 0,-2 3 0,1 1 0,-2 1 0,1 3 0,-1 1 0,1 2 0,-1 2 0,0 1 0,-80 15 0,107-13 0,-1 0 0,1 1 0,-1 1 0,1 0 0,1 1 0,-1 1 0,1 0 0,0 1 0,1 0 0,0 1 0,0 0 0,1 1 0,0 0 0,0 1 0,1 0 0,-14 22 0,-64 126 0,75-133 0,5-7 0,1 1 0,1 0 0,1 1 0,1-1 0,1 1 0,0 0 0,2 0 0,1 22 0,-6 48 0,-9 345 0,16-337 0,0-69 0,2-1 0,1 1 0,1-1 0,14 46 0,49 111 0,-66-180 0,3 5 0,0-1 0,0 0 0,1 0 0,0 0 0,0-1 0,1 0 0,1 0 0,-1-1 0,2 0 0,-1 0 0,1-1 0,0 0 0,0-1 0,1 0 0,19 10 0,-3-3 0,-8-2 0,1-2 0,0 0 0,0-1 0,1-1 0,0-1 0,0 0 0,28 3 0,52 1-32,120 7-1301,-187-16-5493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8:15:01.450"/>
    </inkml:context>
    <inkml:brush xml:id="br0">
      <inkml:brushProperty name="width" value="0.05" units="cm"/>
      <inkml:brushProperty name="height" value="0.05" units="cm"/>
      <inkml:brushProperty name="color" value="#E71224"/>
    </inkml:brush>
  </inkml:definitions>
  <inkml:trace contextRef="#ctx0" brushRef="#br0">2824 715 24575,'-2'-20'0,"-1"-1"0,-1 1 0,0 0 0,-2 0 0,0 0 0,-1 0 0,-12-21 0,12 25 0,-5-12 0,-3 1 0,0 0 0,-1 2 0,-2 0 0,-1 1 0,0 0 0,-2 2 0,-28-25 0,36 37 0,-1 0 0,0 1 0,-1 1 0,0 0 0,0 1 0,-17-6 0,-100-24 0,44 14 0,-52-25 0,89 28 0,-2 3 0,1 1 0,-72-10 0,20 16 0,-1 5 0,-197 15 0,273-8 0,1 2 0,-1 1 0,1 1 0,0 1 0,1 2 0,0 1 0,0 0 0,-40 25 0,-210 132 0,256-154 0,2 2 0,0 1 0,1 0 0,0 1 0,1 1 0,1 1 0,1 0 0,1 1 0,-15 26 0,-6 22 0,-43 116 0,58-130 0,10-30 0,1 2 0,2-1 0,0 1 0,2 0 0,1 0 0,1 0 0,1 0 0,3 41 0,2-8 0,3 0 0,2-1 0,3 0 0,3 0 0,2-2 0,41 96 0,-24-78 0,3-2 0,78 115 0,-97-163 0,2-1 0,1-1 0,0 0 0,2-2 0,0 0 0,1-2 0,1 0 0,1-2 0,0 0 0,46 19 0,10-7 0,0-3 0,141 22 0,-217-46 0,56 10 0,1-4 0,1-1 0,-1-4 0,1-3 0,117-15 0,-128 7 0,0-3 0,-1-1 0,0-3 0,-1-2 0,-1-3 0,-1-1 0,56-36 0,-57 25 0,-2-2 0,-1-2 0,57-62 0,-75 71 0,-1 0 0,-1-2 0,-2 0 0,-1-2 0,-1 0 0,-2-2 0,15-36 0,-28 53 0,0-1 0,-1 1 0,-1-1 0,2-32 0,-7-75 0,0 59 0,0 6 0,-1 1 0,-4-1 0,-15-64 0,5 53 0,-3 1 0,-29-68 0,37 110 0,-2 0 0,-1 1 0,-1 0 0,-1 2 0,-1 0 0,-1 1 0,-33-33 0,-127-97 0,156 137 0,-1 1 0,-1 2 0,0 0 0,-1 1 0,-1 2 0,-32-10 0,10 9 0,0 2 0,0 3 0,-67-3 0,-153 12 0,182 1 0,40-2 0,-53 9 0,81-7 0,0 1 0,0 1 0,1 1 0,-1 0 0,-25 14 0,3 3 0,2 0 0,1 3 0,0 1 0,2 2 0,2 2 0,0 1 0,3 1 0,0 2 0,2 1 0,2 1 0,2 1 0,1 2 0,-23 50 0,22-31 0,3 1 0,2 1 0,2 1 0,4 0 0,2 1 0,3 1 0,-2 122 0,11-127 0,4 129 0,-2-178 0,0 0 0,1-1 0,0 1 0,0-1 0,1 0 0,0 1 0,0-2 0,1 1 0,8 10 0,9 10 0,30 31 0,-33-39 0,26 29 0,3-2 0,2-2 0,2-3 0,2-1 0,1-3 0,3-2 0,96 45 0,-41-35 0,3-4 0,1-6 0,2-5 0,1-5 0,1-5 0,1-6 0,230 2 0,-316-19 0,0-2 0,0-1 0,-1-2 0,0-1 0,61-21 0,-71 18 0,0-1 0,-1-1 0,0-1 0,-1-1 0,-1-1 0,0-1 0,-1-1 0,25-26 0,-17 11 0,0-1 0,-3-2 0,0-1 0,29-58 0,-25 34 0,-3-1 0,23-81 0,-34 87 0,-1-1 0,-3 0 0,-3-1 0,4-97 0,-12 123 0,-1 1 0,-2-1 0,-1 0 0,-1 1 0,-1 0 0,-2 0 0,-18-49 0,-189-408 0,196 455 0,0 0 0,-2 1 0,-1 1 0,-2 0 0,-45-44 0,50 57 0,-1 1 0,-1 2 0,0 0 0,-1 0 0,0 2 0,-1 1 0,0 1 0,-1 0 0,-37-9 0,20 10 0,-1 2 0,0 2 0,-59-1 0,-125 13 0,221-7 0,-600 66 0,464-48 0,-379 68 0,451-69 0,1 2 0,1 3 0,0 3 0,2 2 0,-87 53 0,120-59 0,1 1 0,0 1 0,2 2 0,1 1 0,1 1 0,1 2 0,1 0 0,2 1 0,1 2 0,1 0 0,2 1 0,-27 69 0,39-87-114,1 0 1,0 0-1,1 1 0,0 0 0,1 0 1,1 0-1,1 0 0,0 0 0,2 0 1,-1 0-1,5 23 0,10 13-6712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9:45:18.733"/>
    </inkml:context>
    <inkml:brush xml:id="br0">
      <inkml:brushProperty name="width" value="0.05" units="cm"/>
      <inkml:brushProperty name="height" value="0.05" units="cm"/>
      <inkml:brushProperty name="color" value="#E71224"/>
    </inkml:brush>
  </inkml:definitions>
  <inkml:trace contextRef="#ctx0" brushRef="#br0">661 0 24575,'-29'3'0,"-1"1"0,1 1 0,0 2 0,1 1 0,0 1 0,-35 16 0,44-16 0,1 0 0,-28 20 0,27-17 0,-38 19 0,55-30 0,-28 11 0,0 2 0,1 1 0,-31 22 0,54-32 0,0 0 0,0 1 0,1 0 0,0 0 0,0 0 0,1 0 0,0 1 0,-4 7 0,-24 61 0,29-66 0,-4 12 0,0 0 0,2 1 0,1 0 0,1 0 0,-1 27 0,6 115 0,1-69 0,-2-77 0,0 0 0,1 0 0,1 0 0,1-1 0,0 1 0,1-1 0,1 0 0,1 0 0,0 0 0,1-1 0,1 0 0,1-1 0,0 0 0,0-1 0,2 0 0,0 0 0,0-1 0,1-1 0,1 0 0,0-1 0,1 0 0,0-1 0,0-1 0,1 0 0,1-1 0,30 10 0,141 45 0,-159-55 0,-1 0 0,58 6 0,-74-13 0,0 0 0,0-2 0,0 1 0,0-1 0,0-1 0,-1 0 0,1-1 0,0 0 0,-1-1 0,12-5 0,47-22 0,66-34 0,-123 56 0,1 0 0,-1 0 0,0-1 0,-1-1 0,-1 0 0,0-1 0,0 0 0,-1-1 0,10-15 0,-9 9 0,-1-1 0,-1 0 0,0 0 0,-1-1 0,8-41 0,-5-5 0,-4 0 0,-2-1 0,-6-90 0,0 93 0,1 40 0,1 6 0,-2 0 0,0 0 0,-1 0 0,-4-19 0,4 32 0,0 0 0,0 0 0,-1 0 0,0 0 0,0 0 0,0 1 0,-1-1 0,0 1 0,0 0 0,0 0 0,0 0 0,-1 0 0,0 1 0,0 0 0,-10-6 0,2 3 0,-1 1 0,0 0 0,0 1 0,0 1 0,-1 0 0,0 1 0,1 1 0,-1 0 0,-20 1 0,12-1 0,-1 0 0,-41-11 0,34 5 0,0 0 0,0 2 0,0 1 0,-1 2 0,0 1 0,1 1 0,-1 2 0,0 1 0,-42 9 0,50-7 0,-8 3 0,-47 15 0,68-18 0,1 0 0,-1 1 0,1 1 0,1-1 0,-1 2 0,1-1 0,0 1 0,-9 10 0,1 2 0,1 2 0,1 0 0,1 1 0,1 1 0,1 0 0,-13 36 0,-11 18 0,29-61 0,0 0 0,1 0 0,1 1 0,0 0 0,2 0 0,-4 34 0,7 106 0,2-84 0,-2-59 0,1 0 0,1 0 0,0-1 0,1 1 0,0-1 0,1 1 0,11 24 0,-12-32 0,0 0 0,0-1 0,1 1 0,-1-1 0,1 0 0,0 0 0,1 0 0,-1 0 0,1-1 0,0 0 0,0 0 0,1 0 0,-1 0 0,1-1 0,-1 0 0,1 0 0,0-1 0,12 4 0,54 6 0,1-3 0,0-4 0,96-4 0,-128-1 0,-14-2 0,0-2 0,0 0 0,-1-2 0,0-1 0,0-1 0,-1-1 0,26-13 0,-39 16 0,-1 0 0,0-1 0,0 0 0,-1-1 0,0 0 0,0 0 0,-1-1 0,0-1 0,0 1 0,-1-2 0,-1 1 0,1-1 0,-2 0 0,9-19 0,10-33 0,22-59 0,-40 101-455,1 0 0,10-20 0,-6 21-6371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8T19:45:26.606"/>
    </inkml:context>
    <inkml:brush xml:id="br0">
      <inkml:brushProperty name="width" value="0.05" units="cm"/>
      <inkml:brushProperty name="height" value="0.05" units="cm"/>
      <inkml:brushProperty name="color" value="#E71224"/>
    </inkml:brush>
  </inkml:definitions>
  <inkml:trace contextRef="#ctx0" brushRef="#br0">4 0 24575,'-2'96'0,"0"-38"0,2 0 0,9 60 0,14-23 0,-3-18 0,-15-44 0,3-1 0,1 0 0,1-1 0,1 0 0,2-1 0,1 0 0,36 54 0,-41-71 0,87 133 0,-71-106 0,2 0 0,2-1 0,2-2 0,1-1 0,54 45 0,-3-2 0,91 77 0,-146-134 0,2-1 0,0-1 0,1-2 0,51 22 0,130 40 0,118 50 0,-247-91 0,1-4 0,2-4 0,133 30 0,314 54 0,-412-93 0,185 10 0,124-21 0,297-12 0,-670-1 0,0-2 0,96-20 0,107-43 0,-220 56 0,69-17 0,67-20 0,166-73 0,-286 97-1365,-32 11-5461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15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07EA2-4A03-45A4-8A89-62A39A462BF7}" type="datetimeFigureOut">
              <a:rPr lang="en-150" smtClean="0"/>
              <a:t>09/06/2023</a:t>
            </a:fld>
            <a:endParaRPr lang="en-15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15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15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69360-059D-4402-9FAF-908D16A16245}" type="slidenum">
              <a:rPr lang="en-150" smtClean="0"/>
              <a:t>‹#›</a:t>
            </a:fld>
            <a:endParaRPr lang="en-150"/>
          </a:p>
        </p:txBody>
      </p:sp>
    </p:spTree>
    <p:extLst>
      <p:ext uri="{BB962C8B-B14F-4D97-AF65-F5344CB8AC3E}">
        <p14:creationId xmlns:p14="http://schemas.microsoft.com/office/powerpoint/2010/main" val="4202323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8A369360-059D-4402-9FAF-908D16A16245}" type="slidenum">
              <a:rPr lang="en-150" smtClean="0"/>
              <a:t>17</a:t>
            </a:fld>
            <a:endParaRPr lang="en-150"/>
          </a:p>
        </p:txBody>
      </p:sp>
    </p:spTree>
    <p:extLst>
      <p:ext uri="{BB962C8B-B14F-4D97-AF65-F5344CB8AC3E}">
        <p14:creationId xmlns:p14="http://schemas.microsoft.com/office/powerpoint/2010/main" val="3749409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8A369360-059D-4402-9FAF-908D16A16245}" type="slidenum">
              <a:rPr lang="en-150" smtClean="0"/>
              <a:t>18</a:t>
            </a:fld>
            <a:endParaRPr lang="en-150"/>
          </a:p>
        </p:txBody>
      </p:sp>
    </p:spTree>
    <p:extLst>
      <p:ext uri="{BB962C8B-B14F-4D97-AF65-F5344CB8AC3E}">
        <p14:creationId xmlns:p14="http://schemas.microsoft.com/office/powerpoint/2010/main" val="980542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8A369360-059D-4402-9FAF-908D16A16245}" type="slidenum">
              <a:rPr lang="en-150" smtClean="0"/>
              <a:t>20</a:t>
            </a:fld>
            <a:endParaRPr lang="en-150"/>
          </a:p>
        </p:txBody>
      </p:sp>
    </p:spTree>
    <p:extLst>
      <p:ext uri="{BB962C8B-B14F-4D97-AF65-F5344CB8AC3E}">
        <p14:creationId xmlns:p14="http://schemas.microsoft.com/office/powerpoint/2010/main" val="1645125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C257FE-D6A4-4BB1-8859-7789DD1EB0D4}" type="datetimeFigureOut">
              <a:rPr lang="en-150" smtClean="0"/>
              <a:t>09/06/2023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5C428987-296A-4459-938A-5B486E4A4900}" type="slidenum">
              <a:rPr lang="en-150" smtClean="0"/>
              <a:t>‹#›</a:t>
            </a:fld>
            <a:endParaRPr lang="en-15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445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C257FE-D6A4-4BB1-8859-7789DD1EB0D4}" type="datetimeFigureOut">
              <a:rPr lang="en-150" smtClean="0"/>
              <a:t>09/06/2023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5C428987-296A-4459-938A-5B486E4A4900}" type="slidenum">
              <a:rPr lang="en-150" smtClean="0"/>
              <a:t>‹#›</a:t>
            </a:fld>
            <a:endParaRPr lang="en-150"/>
          </a:p>
        </p:txBody>
      </p:sp>
    </p:spTree>
    <p:extLst>
      <p:ext uri="{BB962C8B-B14F-4D97-AF65-F5344CB8AC3E}">
        <p14:creationId xmlns:p14="http://schemas.microsoft.com/office/powerpoint/2010/main" val="121726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C257FE-D6A4-4BB1-8859-7789DD1EB0D4}" type="datetimeFigureOut">
              <a:rPr lang="en-150" smtClean="0"/>
              <a:t>09/06/2023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5C428987-296A-4459-938A-5B486E4A4900}" type="slidenum">
              <a:rPr lang="en-150" smtClean="0"/>
              <a:t>‹#›</a:t>
            </a:fld>
            <a:endParaRPr lang="en-150"/>
          </a:p>
        </p:txBody>
      </p:sp>
    </p:spTree>
    <p:extLst>
      <p:ext uri="{BB962C8B-B14F-4D97-AF65-F5344CB8AC3E}">
        <p14:creationId xmlns:p14="http://schemas.microsoft.com/office/powerpoint/2010/main" val="4072142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C257FE-D6A4-4BB1-8859-7789DD1EB0D4}" type="datetimeFigureOut">
              <a:rPr lang="en-150" smtClean="0"/>
              <a:t>09/06/2023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5C428987-296A-4459-938A-5B486E4A4900}" type="slidenum">
              <a:rPr lang="en-150" smtClean="0"/>
              <a:t>‹#›</a:t>
            </a:fld>
            <a:endParaRPr lang="en-150"/>
          </a:p>
        </p:txBody>
      </p:sp>
    </p:spTree>
    <p:extLst>
      <p:ext uri="{BB962C8B-B14F-4D97-AF65-F5344CB8AC3E}">
        <p14:creationId xmlns:p14="http://schemas.microsoft.com/office/powerpoint/2010/main" val="612089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C257FE-D6A4-4BB1-8859-7789DD1EB0D4}" type="datetimeFigureOut">
              <a:rPr lang="en-150" smtClean="0"/>
              <a:t>09/06/2023</a:t>
            </a:fld>
            <a:endParaRPr lang="en-150"/>
          </a:p>
        </p:txBody>
      </p:sp>
      <p:sp>
        <p:nvSpPr>
          <p:cNvPr id="5" name="Footer Placeholder 4"/>
          <p:cNvSpPr>
            <a:spLocks noGrp="1"/>
          </p:cNvSpPr>
          <p:nvPr>
            <p:ph type="ftr" sz="quarter" idx="11"/>
          </p:nvPr>
        </p:nvSpPr>
        <p:spPr/>
        <p:txBody>
          <a:bodyPr/>
          <a:lstStyle/>
          <a:p>
            <a:endParaRPr lang="en-150"/>
          </a:p>
        </p:txBody>
      </p:sp>
      <p:sp>
        <p:nvSpPr>
          <p:cNvPr id="6" name="Slide Number Placeholder 5"/>
          <p:cNvSpPr>
            <a:spLocks noGrp="1"/>
          </p:cNvSpPr>
          <p:nvPr>
            <p:ph type="sldNum" sz="quarter" idx="12"/>
          </p:nvPr>
        </p:nvSpPr>
        <p:spPr/>
        <p:txBody>
          <a:bodyPr/>
          <a:lstStyle/>
          <a:p>
            <a:fld id="{5C428987-296A-4459-938A-5B486E4A4900}" type="slidenum">
              <a:rPr lang="en-150" smtClean="0"/>
              <a:t>‹#›</a:t>
            </a:fld>
            <a:endParaRPr lang="en-15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54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C257FE-D6A4-4BB1-8859-7789DD1EB0D4}" type="datetimeFigureOut">
              <a:rPr lang="en-150" smtClean="0"/>
              <a:t>09/06/2023</a:t>
            </a:fld>
            <a:endParaRPr lang="en-150"/>
          </a:p>
        </p:txBody>
      </p:sp>
      <p:sp>
        <p:nvSpPr>
          <p:cNvPr id="6" name="Footer Placeholder 5"/>
          <p:cNvSpPr>
            <a:spLocks noGrp="1"/>
          </p:cNvSpPr>
          <p:nvPr>
            <p:ph type="ftr" sz="quarter" idx="11"/>
          </p:nvPr>
        </p:nvSpPr>
        <p:spPr/>
        <p:txBody>
          <a:bodyPr/>
          <a:lstStyle/>
          <a:p>
            <a:endParaRPr lang="en-150"/>
          </a:p>
        </p:txBody>
      </p:sp>
      <p:sp>
        <p:nvSpPr>
          <p:cNvPr id="7" name="Slide Number Placeholder 6"/>
          <p:cNvSpPr>
            <a:spLocks noGrp="1"/>
          </p:cNvSpPr>
          <p:nvPr>
            <p:ph type="sldNum" sz="quarter" idx="12"/>
          </p:nvPr>
        </p:nvSpPr>
        <p:spPr/>
        <p:txBody>
          <a:bodyPr/>
          <a:lstStyle/>
          <a:p>
            <a:fld id="{5C428987-296A-4459-938A-5B486E4A4900}" type="slidenum">
              <a:rPr lang="en-150" smtClean="0"/>
              <a:t>‹#›</a:t>
            </a:fld>
            <a:endParaRPr lang="en-150"/>
          </a:p>
        </p:txBody>
      </p:sp>
    </p:spTree>
    <p:extLst>
      <p:ext uri="{BB962C8B-B14F-4D97-AF65-F5344CB8AC3E}">
        <p14:creationId xmlns:p14="http://schemas.microsoft.com/office/powerpoint/2010/main" val="1425249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C257FE-D6A4-4BB1-8859-7789DD1EB0D4}" type="datetimeFigureOut">
              <a:rPr lang="en-150" smtClean="0"/>
              <a:t>09/06/2023</a:t>
            </a:fld>
            <a:endParaRPr lang="en-150"/>
          </a:p>
        </p:txBody>
      </p:sp>
      <p:sp>
        <p:nvSpPr>
          <p:cNvPr id="8" name="Footer Placeholder 7"/>
          <p:cNvSpPr>
            <a:spLocks noGrp="1"/>
          </p:cNvSpPr>
          <p:nvPr>
            <p:ph type="ftr" sz="quarter" idx="11"/>
          </p:nvPr>
        </p:nvSpPr>
        <p:spPr/>
        <p:txBody>
          <a:bodyPr/>
          <a:lstStyle/>
          <a:p>
            <a:endParaRPr lang="en-150"/>
          </a:p>
        </p:txBody>
      </p:sp>
      <p:sp>
        <p:nvSpPr>
          <p:cNvPr id="9" name="Slide Number Placeholder 8"/>
          <p:cNvSpPr>
            <a:spLocks noGrp="1"/>
          </p:cNvSpPr>
          <p:nvPr>
            <p:ph type="sldNum" sz="quarter" idx="12"/>
          </p:nvPr>
        </p:nvSpPr>
        <p:spPr/>
        <p:txBody>
          <a:bodyPr/>
          <a:lstStyle/>
          <a:p>
            <a:fld id="{5C428987-296A-4459-938A-5B486E4A4900}" type="slidenum">
              <a:rPr lang="en-150" smtClean="0"/>
              <a:t>‹#›</a:t>
            </a:fld>
            <a:endParaRPr lang="en-150"/>
          </a:p>
        </p:txBody>
      </p:sp>
    </p:spTree>
    <p:extLst>
      <p:ext uri="{BB962C8B-B14F-4D97-AF65-F5344CB8AC3E}">
        <p14:creationId xmlns:p14="http://schemas.microsoft.com/office/powerpoint/2010/main" val="3299782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C257FE-D6A4-4BB1-8859-7789DD1EB0D4}" type="datetimeFigureOut">
              <a:rPr lang="en-150" smtClean="0"/>
              <a:t>09/06/2023</a:t>
            </a:fld>
            <a:endParaRPr lang="en-150"/>
          </a:p>
        </p:txBody>
      </p:sp>
      <p:sp>
        <p:nvSpPr>
          <p:cNvPr id="4" name="Footer Placeholder 3"/>
          <p:cNvSpPr>
            <a:spLocks noGrp="1"/>
          </p:cNvSpPr>
          <p:nvPr>
            <p:ph type="ftr" sz="quarter" idx="11"/>
          </p:nvPr>
        </p:nvSpPr>
        <p:spPr/>
        <p:txBody>
          <a:bodyPr/>
          <a:lstStyle/>
          <a:p>
            <a:endParaRPr lang="en-150"/>
          </a:p>
        </p:txBody>
      </p:sp>
      <p:sp>
        <p:nvSpPr>
          <p:cNvPr id="5" name="Slide Number Placeholder 4"/>
          <p:cNvSpPr>
            <a:spLocks noGrp="1"/>
          </p:cNvSpPr>
          <p:nvPr>
            <p:ph type="sldNum" sz="quarter" idx="12"/>
          </p:nvPr>
        </p:nvSpPr>
        <p:spPr/>
        <p:txBody>
          <a:bodyPr/>
          <a:lstStyle/>
          <a:p>
            <a:fld id="{5C428987-296A-4459-938A-5B486E4A4900}" type="slidenum">
              <a:rPr lang="en-150" smtClean="0"/>
              <a:t>‹#›</a:t>
            </a:fld>
            <a:endParaRPr lang="en-150"/>
          </a:p>
        </p:txBody>
      </p:sp>
    </p:spTree>
    <p:extLst>
      <p:ext uri="{BB962C8B-B14F-4D97-AF65-F5344CB8AC3E}">
        <p14:creationId xmlns:p14="http://schemas.microsoft.com/office/powerpoint/2010/main" val="2489391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CC257FE-D6A4-4BB1-8859-7789DD1EB0D4}" type="datetimeFigureOut">
              <a:rPr lang="en-150" smtClean="0"/>
              <a:t>09/06/2023</a:t>
            </a:fld>
            <a:endParaRPr lang="en-15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150"/>
          </a:p>
        </p:txBody>
      </p:sp>
      <p:sp>
        <p:nvSpPr>
          <p:cNvPr id="9" name="Slide Number Placeholder 8"/>
          <p:cNvSpPr>
            <a:spLocks noGrp="1"/>
          </p:cNvSpPr>
          <p:nvPr>
            <p:ph type="sldNum" sz="quarter" idx="12"/>
          </p:nvPr>
        </p:nvSpPr>
        <p:spPr/>
        <p:txBody>
          <a:bodyPr/>
          <a:lstStyle/>
          <a:p>
            <a:fld id="{5C428987-296A-4459-938A-5B486E4A4900}" type="slidenum">
              <a:rPr lang="en-150" smtClean="0"/>
              <a:t>‹#›</a:t>
            </a:fld>
            <a:endParaRPr lang="en-150"/>
          </a:p>
        </p:txBody>
      </p:sp>
    </p:spTree>
    <p:extLst>
      <p:ext uri="{BB962C8B-B14F-4D97-AF65-F5344CB8AC3E}">
        <p14:creationId xmlns:p14="http://schemas.microsoft.com/office/powerpoint/2010/main" val="3989952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CC257FE-D6A4-4BB1-8859-7789DD1EB0D4}" type="datetimeFigureOut">
              <a:rPr lang="en-150" smtClean="0"/>
              <a:t>09/06/2023</a:t>
            </a:fld>
            <a:endParaRPr lang="en-15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15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428987-296A-4459-938A-5B486E4A4900}" type="slidenum">
              <a:rPr lang="en-150" smtClean="0"/>
              <a:t>‹#›</a:t>
            </a:fld>
            <a:endParaRPr lang="en-150"/>
          </a:p>
        </p:txBody>
      </p:sp>
    </p:spTree>
    <p:extLst>
      <p:ext uri="{BB962C8B-B14F-4D97-AF65-F5344CB8AC3E}">
        <p14:creationId xmlns:p14="http://schemas.microsoft.com/office/powerpoint/2010/main" val="841698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C257FE-D6A4-4BB1-8859-7789DD1EB0D4}" type="datetimeFigureOut">
              <a:rPr lang="en-150" smtClean="0"/>
              <a:t>09/06/2023</a:t>
            </a:fld>
            <a:endParaRPr lang="en-150"/>
          </a:p>
        </p:txBody>
      </p:sp>
      <p:sp>
        <p:nvSpPr>
          <p:cNvPr id="6" name="Footer Placeholder 5"/>
          <p:cNvSpPr>
            <a:spLocks noGrp="1"/>
          </p:cNvSpPr>
          <p:nvPr>
            <p:ph type="ftr" sz="quarter" idx="11"/>
          </p:nvPr>
        </p:nvSpPr>
        <p:spPr/>
        <p:txBody>
          <a:bodyPr/>
          <a:lstStyle/>
          <a:p>
            <a:endParaRPr lang="en-150"/>
          </a:p>
        </p:txBody>
      </p:sp>
      <p:sp>
        <p:nvSpPr>
          <p:cNvPr id="7" name="Slide Number Placeholder 6"/>
          <p:cNvSpPr>
            <a:spLocks noGrp="1"/>
          </p:cNvSpPr>
          <p:nvPr>
            <p:ph type="sldNum" sz="quarter" idx="12"/>
          </p:nvPr>
        </p:nvSpPr>
        <p:spPr/>
        <p:txBody>
          <a:bodyPr/>
          <a:lstStyle/>
          <a:p>
            <a:fld id="{5C428987-296A-4459-938A-5B486E4A4900}" type="slidenum">
              <a:rPr lang="en-150" smtClean="0"/>
              <a:t>‹#›</a:t>
            </a:fld>
            <a:endParaRPr lang="en-150"/>
          </a:p>
        </p:txBody>
      </p:sp>
    </p:spTree>
    <p:extLst>
      <p:ext uri="{BB962C8B-B14F-4D97-AF65-F5344CB8AC3E}">
        <p14:creationId xmlns:p14="http://schemas.microsoft.com/office/powerpoint/2010/main" val="944872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CC257FE-D6A4-4BB1-8859-7789DD1EB0D4}" type="datetimeFigureOut">
              <a:rPr lang="en-150" smtClean="0"/>
              <a:t>09/06/2023</a:t>
            </a:fld>
            <a:endParaRPr lang="en-15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15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428987-296A-4459-938A-5B486E4A4900}" type="slidenum">
              <a:rPr lang="en-150" smtClean="0"/>
              <a:t>‹#›</a:t>
            </a:fld>
            <a:endParaRPr lang="en-15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507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jpg"/><Relationship Id="rId3" Type="http://schemas.openxmlformats.org/officeDocument/2006/relationships/image" Target="../media/image38.jpg"/><Relationship Id="rId7" Type="http://schemas.openxmlformats.org/officeDocument/2006/relationships/image" Target="../media/image40.png"/><Relationship Id="rId12" Type="http://schemas.openxmlformats.org/officeDocument/2006/relationships/image" Target="../media/image43.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18.svg"/><Relationship Id="rId5" Type="http://schemas.openxmlformats.org/officeDocument/2006/relationships/image" Target="../media/image39.png"/><Relationship Id="rId15" Type="http://schemas.openxmlformats.org/officeDocument/2006/relationships/image" Target="../media/image46.jpg"/><Relationship Id="rId10" Type="http://schemas.openxmlformats.org/officeDocument/2006/relationships/image" Target="../media/image17.png"/><Relationship Id="rId4" Type="http://schemas.openxmlformats.org/officeDocument/2006/relationships/customXml" Target="../ink/ink5.xml"/><Relationship Id="rId9" Type="http://schemas.openxmlformats.org/officeDocument/2006/relationships/image" Target="../media/image42.svg"/><Relationship Id="rId14" Type="http://schemas.openxmlformats.org/officeDocument/2006/relationships/image" Target="../media/image45.jpg"/></Relationships>
</file>

<file path=ppt/slides/_rels/slide11.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4.jpg"/><Relationship Id="rId7" Type="http://schemas.openxmlformats.org/officeDocument/2006/relationships/image" Target="../media/image50.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jpg"/></Relationships>
</file>

<file path=ppt/slides/_rels/slide12.xml.rels><?xml version="1.0" encoding="UTF-8" standalone="yes"?>
<Relationships xmlns="http://schemas.openxmlformats.org/package/2006/relationships"><Relationship Id="rId3" Type="http://schemas.openxmlformats.org/officeDocument/2006/relationships/image" Target="../media/image52.jpg"/><Relationship Id="rId7" Type="http://schemas.openxmlformats.org/officeDocument/2006/relationships/image" Target="../media/image49.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4.jpg"/><Relationship Id="rId4" Type="http://schemas.openxmlformats.org/officeDocument/2006/relationships/image" Target="../media/image53.jpg"/></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55.jpg"/><Relationship Id="rId7" Type="http://schemas.openxmlformats.org/officeDocument/2006/relationships/image" Target="../media/image49.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18.svg"/><Relationship Id="rId5" Type="http://schemas.openxmlformats.org/officeDocument/2006/relationships/image" Target="../media/image57.jpg"/><Relationship Id="rId10" Type="http://schemas.openxmlformats.org/officeDocument/2006/relationships/image" Target="../media/image17.png"/><Relationship Id="rId4" Type="http://schemas.openxmlformats.org/officeDocument/2006/relationships/image" Target="../media/image56.jp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73.png"/><Relationship Id="rId18" Type="http://schemas.openxmlformats.org/officeDocument/2006/relationships/image" Target="../media/image18.svg"/><Relationship Id="rId3" Type="http://schemas.openxmlformats.org/officeDocument/2006/relationships/image" Target="../media/image53.jpg"/><Relationship Id="rId7" Type="http://schemas.openxmlformats.org/officeDocument/2006/relationships/image" Target="../media/image58.jpg"/><Relationship Id="rId12" Type="http://schemas.openxmlformats.org/officeDocument/2006/relationships/customXml" Target="../ink/ink10.xml"/><Relationship Id="rId17" Type="http://schemas.openxmlformats.org/officeDocument/2006/relationships/image" Target="../media/image17.png"/><Relationship Id="rId2" Type="http://schemas.openxmlformats.org/officeDocument/2006/relationships/image" Target="../media/image47.jpg"/><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5.jpg"/><Relationship Id="rId11" Type="http://schemas.openxmlformats.org/officeDocument/2006/relationships/image" Target="../media/image72.png"/><Relationship Id="rId5" Type="http://schemas.openxmlformats.org/officeDocument/2006/relationships/image" Target="../media/image52.jpg"/><Relationship Id="rId15" Type="http://schemas.openxmlformats.org/officeDocument/2006/relationships/image" Target="../media/image74.png"/><Relationship Id="rId10" Type="http://schemas.openxmlformats.org/officeDocument/2006/relationships/customXml" Target="../ink/ink9.xml"/><Relationship Id="rId4" Type="http://schemas.openxmlformats.org/officeDocument/2006/relationships/image" Target="../media/image44.jpg"/><Relationship Id="rId9" Type="http://schemas.openxmlformats.org/officeDocument/2006/relationships/image" Target="../media/image71.png"/><Relationship Id="rId14" Type="http://schemas.openxmlformats.org/officeDocument/2006/relationships/customXml" Target="../ink/ink11.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4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9.jpg"/></Relationships>
</file>

<file path=ppt/slides/_rels/slide18.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slideLayout" Target="../slideLayouts/slideLayout2.xml"/><Relationship Id="rId7" Type="http://schemas.openxmlformats.org/officeDocument/2006/relationships/image" Target="../media/image62.sv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61.png"/><Relationship Id="rId5"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65.jpg"/><Relationship Id="rId3" Type="http://schemas.microsoft.com/office/2007/relationships/media" Target="../media/media8.mp4"/><Relationship Id="rId7" Type="http://schemas.openxmlformats.org/officeDocument/2006/relationships/image" Target="../media/image18.svg"/><Relationship Id="rId12" Type="http://schemas.openxmlformats.org/officeDocument/2006/relationships/image" Target="../media/image4.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7.png"/><Relationship Id="rId11" Type="http://schemas.openxmlformats.org/officeDocument/2006/relationships/image" Target="../media/image69.png"/><Relationship Id="rId5" Type="http://schemas.openxmlformats.org/officeDocument/2006/relationships/slideLayout" Target="../slideLayouts/slideLayout2.xml"/><Relationship Id="rId10" Type="http://schemas.openxmlformats.org/officeDocument/2006/relationships/image" Target="../media/image67.png"/><Relationship Id="rId4" Type="http://schemas.openxmlformats.org/officeDocument/2006/relationships/video" Target="../media/media8.mp4"/><Relationship Id="rId9" Type="http://schemas.openxmlformats.org/officeDocument/2006/relationships/image" Target="../media/image66.jp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3" Type="http://schemas.microsoft.com/office/2007/relationships/media" Target="../media/media10.mp4"/><Relationship Id="rId7" Type="http://schemas.openxmlformats.org/officeDocument/2006/relationships/image" Target="../media/image70.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3.xml"/><Relationship Id="rId11" Type="http://schemas.openxmlformats.org/officeDocument/2006/relationships/image" Target="../media/image4.png"/><Relationship Id="rId5" Type="http://schemas.openxmlformats.org/officeDocument/2006/relationships/slideLayout" Target="../slideLayouts/slideLayout2.xml"/><Relationship Id="rId10" Type="http://schemas.openxmlformats.org/officeDocument/2006/relationships/image" Target="../media/image66.jpg"/><Relationship Id="rId4" Type="http://schemas.openxmlformats.org/officeDocument/2006/relationships/video" Target="../media/media10.mp4"/><Relationship Id="rId9" Type="http://schemas.openxmlformats.org/officeDocument/2006/relationships/image" Target="../media/image65.jp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svg"/><Relationship Id="rId7" Type="http://schemas.openxmlformats.org/officeDocument/2006/relationships/image" Target="../media/image77.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16.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6.jpg"/><Relationship Id="rId4" Type="http://schemas.openxmlformats.org/officeDocument/2006/relationships/image" Target="../media/image78.jpg"/></Relationships>
</file>

<file path=ppt/slides/_rels/slide2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80.jpg"/><Relationship Id="rId7" Type="http://schemas.openxmlformats.org/officeDocument/2006/relationships/image" Target="../media/image41.png"/><Relationship Id="rId2" Type="http://schemas.openxmlformats.org/officeDocument/2006/relationships/image" Target="../media/image79.jpg"/><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9.png"/><Relationship Id="rId4" Type="http://schemas.openxmlformats.org/officeDocument/2006/relationships/image" Target="../media/image81.jpg"/><Relationship Id="rId9" Type="http://schemas.openxmlformats.org/officeDocument/2006/relationships/image" Target="../media/image82.jpg"/></Relationships>
</file>

<file path=ppt/slides/_rels/slide24.xml.rels><?xml version="1.0" encoding="UTF-8" standalone="yes"?>
<Relationships xmlns="http://schemas.openxmlformats.org/package/2006/relationships"><Relationship Id="rId13" Type="http://schemas.openxmlformats.org/officeDocument/2006/relationships/customXml" Target="../ink/ink14.xml"/><Relationship Id="rId18" Type="http://schemas.openxmlformats.org/officeDocument/2006/relationships/image" Target="../media/image56.png"/><Relationship Id="rId3" Type="http://schemas.openxmlformats.org/officeDocument/2006/relationships/image" Target="../media/image43.jpg"/><Relationship Id="rId21" Type="http://schemas.openxmlformats.org/officeDocument/2006/relationships/image" Target="../media/image9.png"/><Relationship Id="rId12" Type="http://schemas.openxmlformats.org/officeDocument/2006/relationships/image" Target="../media/image53.png"/><Relationship Id="rId17" Type="http://schemas.openxmlformats.org/officeDocument/2006/relationships/customXml" Target="../ink/ink16.xml"/><Relationship Id="rId2" Type="http://schemas.openxmlformats.org/officeDocument/2006/relationships/image" Target="../media/image83.jpg"/><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customXml" Target="../ink/ink13.xml"/><Relationship Id="rId5" Type="http://schemas.openxmlformats.org/officeDocument/2006/relationships/image" Target="../media/image85.png"/><Relationship Id="rId15" Type="http://schemas.openxmlformats.org/officeDocument/2006/relationships/customXml" Target="../ink/ink15.xml"/><Relationship Id="rId10" Type="http://schemas.openxmlformats.org/officeDocument/2006/relationships/image" Target="../media/image52.png"/><Relationship Id="rId19" Type="http://schemas.openxmlformats.org/officeDocument/2006/relationships/customXml" Target="../ink/ink17.xml"/><Relationship Id="rId4" Type="http://schemas.openxmlformats.org/officeDocument/2006/relationships/image" Target="../media/image84.jpg"/><Relationship Id="rId1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2.mp4"/><Relationship Id="rId7" Type="http://schemas.openxmlformats.org/officeDocument/2006/relationships/image" Target="../media/image18.sv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7.png"/><Relationship Id="rId5" Type="http://schemas.openxmlformats.org/officeDocument/2006/relationships/slideLayout" Target="../slideLayouts/slideLayout2.xml"/><Relationship Id="rId10" Type="http://schemas.openxmlformats.org/officeDocument/2006/relationships/image" Target="../media/image87.png"/><Relationship Id="rId4" Type="http://schemas.openxmlformats.org/officeDocument/2006/relationships/video" Target="../media/media12.mp4"/><Relationship Id="rId9"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media" Target="../media/media14.mp4"/><Relationship Id="rId7" Type="http://schemas.openxmlformats.org/officeDocument/2006/relationships/image" Target="../media/image88.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14.mp4"/></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9.jpg"/><Relationship Id="rId4" Type="http://schemas.openxmlformats.org/officeDocument/2006/relationships/image" Target="../media/image90.jpg"/></Relationships>
</file>

<file path=ppt/slides/_rels/slide2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jpg"/></Relationships>
</file>

<file path=ppt/slides/_rels/slide2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98.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3.jpg"/><Relationship Id="rId2" Type="http://schemas.openxmlformats.org/officeDocument/2006/relationships/image" Target="../media/image100.jpg"/><Relationship Id="rId1" Type="http://schemas.openxmlformats.org/officeDocument/2006/relationships/slideLayout" Target="../slideLayouts/slideLayout2.xml"/><Relationship Id="rId6" Type="http://schemas.openxmlformats.org/officeDocument/2006/relationships/image" Target="../media/image102.jpg"/><Relationship Id="rId5" Type="http://schemas.openxmlformats.org/officeDocument/2006/relationships/image" Target="../media/image101.png"/><Relationship Id="rId4" Type="http://schemas.openxmlformats.org/officeDocument/2006/relationships/customXml" Target="../ink/ink18.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2.jpg"/><Relationship Id="rId7" Type="http://schemas.openxmlformats.org/officeDocument/2006/relationships/image" Target="../media/image107.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 Id="rId9" Type="http://schemas.openxmlformats.org/officeDocument/2006/relationships/image" Target="../media/image18.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customXml" Target="../ink/ink4.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23.png"/><Relationship Id="rId5" Type="http://schemas.openxmlformats.org/officeDocument/2006/relationships/image" Target="../media/image20.jpg"/><Relationship Id="rId10" Type="http://schemas.openxmlformats.org/officeDocument/2006/relationships/customXml" Target="../ink/ink3.xml"/><Relationship Id="rId4" Type="http://schemas.openxmlformats.org/officeDocument/2006/relationships/image" Target="../media/image19.jp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p4"/><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26.png"/><Relationship Id="rId4" Type="http://schemas.openxmlformats.org/officeDocument/2006/relationships/video" Target="../media/media2.mp4"/><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9.png"/><Relationship Id="rId3" Type="http://schemas.microsoft.com/office/2007/relationships/media" Target="../media/media4.mp4"/><Relationship Id="rId7" Type="http://schemas.openxmlformats.org/officeDocument/2006/relationships/slideLayout" Target="../slideLayouts/slideLayout2.xml"/><Relationship Id="rId12" Type="http://schemas.openxmlformats.org/officeDocument/2006/relationships/image" Target="../media/image28.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video" Target="../media/media5.mp4"/><Relationship Id="rId11" Type="http://schemas.openxmlformats.org/officeDocument/2006/relationships/image" Target="../media/image27.png"/><Relationship Id="rId5" Type="http://schemas.microsoft.com/office/2007/relationships/media" Target="../media/media5.mp4"/><Relationship Id="rId10" Type="http://schemas.openxmlformats.org/officeDocument/2006/relationships/image" Target="../media/image18.svg"/><Relationship Id="rId4" Type="http://schemas.openxmlformats.org/officeDocument/2006/relationships/video" Target="../media/media4.mp4"/><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1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7.png"/><Relationship Id="rId10" Type="http://schemas.openxmlformats.org/officeDocument/2006/relationships/image" Target="../media/image34.png"/><Relationship Id="rId4" Type="http://schemas.openxmlformats.org/officeDocument/2006/relationships/image" Target="../media/image18.sv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B815-00CF-931C-9E8D-AD12B6A0C491}"/>
              </a:ext>
            </a:extLst>
          </p:cNvPr>
          <p:cNvSpPr>
            <a:spLocks noGrp="1"/>
          </p:cNvSpPr>
          <p:nvPr>
            <p:ph type="ctrTitle"/>
          </p:nvPr>
        </p:nvSpPr>
        <p:spPr/>
        <p:txBody>
          <a:bodyPr/>
          <a:lstStyle/>
          <a:p>
            <a:r>
              <a:rPr lang="en-US" dirty="0"/>
              <a:t>Heuristic Evaluation of</a:t>
            </a:r>
            <a:br>
              <a:rPr lang="en-US" dirty="0"/>
            </a:br>
            <a:r>
              <a:rPr lang="en-US" dirty="0"/>
              <a:t>Fire Emblem Heroes</a:t>
            </a:r>
            <a:endParaRPr lang="en-150" dirty="0"/>
          </a:p>
        </p:txBody>
      </p:sp>
      <p:sp>
        <p:nvSpPr>
          <p:cNvPr id="3" name="Subtitle 2">
            <a:extLst>
              <a:ext uri="{FF2B5EF4-FFF2-40B4-BE49-F238E27FC236}">
                <a16:creationId xmlns:a16="http://schemas.microsoft.com/office/drawing/2014/main" id="{98B56321-A0B9-3083-3678-CD5524AC8CBA}"/>
              </a:ext>
            </a:extLst>
          </p:cNvPr>
          <p:cNvSpPr>
            <a:spLocks noGrp="1"/>
          </p:cNvSpPr>
          <p:nvPr>
            <p:ph type="subTitle" idx="1"/>
          </p:nvPr>
        </p:nvSpPr>
        <p:spPr>
          <a:xfrm>
            <a:off x="9514530" y="5860976"/>
            <a:ext cx="2677470" cy="476144"/>
          </a:xfrm>
        </p:spPr>
        <p:txBody>
          <a:bodyPr/>
          <a:lstStyle/>
          <a:p>
            <a:r>
              <a:rPr lang="en-US" dirty="0"/>
              <a:t>by Yavor Aldev</a:t>
            </a:r>
            <a:endParaRPr lang="en-150" dirty="0"/>
          </a:p>
        </p:txBody>
      </p:sp>
    </p:spTree>
    <p:extLst>
      <p:ext uri="{BB962C8B-B14F-4D97-AF65-F5344CB8AC3E}">
        <p14:creationId xmlns:p14="http://schemas.microsoft.com/office/powerpoint/2010/main" val="215241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183530" y="604256"/>
            <a:ext cx="4728485" cy="1940981"/>
          </a:xfrm>
          <a:solidFill>
            <a:schemeClr val="bg1"/>
          </a:solidFill>
        </p:spPr>
        <p:txBody>
          <a:bodyPr>
            <a:normAutofit/>
          </a:bodyPr>
          <a:lstStyle/>
          <a:p>
            <a:pPr marL="0" indent="0">
              <a:buNone/>
            </a:pPr>
            <a:r>
              <a:rPr lang="en-US" sz="2400" dirty="0"/>
              <a:t>     Icons in the game are used well to communicate between the game’s UI and users, as well as communicate gameplay elements to players</a:t>
            </a:r>
            <a:endParaRPr lang="en-150" sz="2400" dirty="0"/>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Matching</a:t>
            </a:r>
            <a:endParaRPr lang="en-150" sz="2800" dirty="0"/>
          </a:p>
        </p:txBody>
      </p:sp>
      <p:pic>
        <p:nvPicPr>
          <p:cNvPr id="8" name="Picture 7">
            <a:extLst>
              <a:ext uri="{FF2B5EF4-FFF2-40B4-BE49-F238E27FC236}">
                <a16:creationId xmlns:a16="http://schemas.microsoft.com/office/drawing/2014/main" id="{31E48A63-D6EC-3768-A8BD-97954BE96B9B}"/>
              </a:ext>
            </a:extLst>
          </p:cNvPr>
          <p:cNvPicPr>
            <a:picLocks noChangeAspect="1"/>
          </p:cNvPicPr>
          <p:nvPr/>
        </p:nvPicPr>
        <p:blipFill>
          <a:blip r:embed="rId2"/>
          <a:stretch>
            <a:fillRect/>
          </a:stretch>
        </p:blipFill>
        <p:spPr>
          <a:xfrm>
            <a:off x="507417" y="68797"/>
            <a:ext cx="496174" cy="368950"/>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01AA34E3-200B-A8B2-47C4-F9F7B26C173F}"/>
              </a:ext>
            </a:extLst>
          </p:cNvPr>
          <p:cNvPicPr>
            <a:picLocks noChangeAspect="1"/>
          </p:cNvPicPr>
          <p:nvPr/>
        </p:nvPicPr>
        <p:blipFill rotWithShape="1">
          <a:blip r:embed="rId3">
            <a:extLst>
              <a:ext uri="{28A0092B-C50C-407E-A947-70E740481C1C}">
                <a14:useLocalDpi xmlns:a14="http://schemas.microsoft.com/office/drawing/2010/main" val="0"/>
              </a:ext>
            </a:extLst>
          </a:blip>
          <a:srcRect t="16880" b="23776"/>
          <a:stretch/>
        </p:blipFill>
        <p:spPr>
          <a:xfrm>
            <a:off x="8492247" y="152887"/>
            <a:ext cx="3454214" cy="4555300"/>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FE92789-A3F9-6751-C134-0FEF212EB676}"/>
                  </a:ext>
                </a:extLst>
              </p14:cNvPr>
              <p14:cNvContentPartPr/>
              <p14:nvPr/>
            </p14:nvContentPartPr>
            <p14:xfrm>
              <a:off x="8327719" y="2214536"/>
              <a:ext cx="739440" cy="802800"/>
            </p14:xfrm>
          </p:contentPart>
        </mc:Choice>
        <mc:Fallback xmlns="">
          <p:pic>
            <p:nvPicPr>
              <p:cNvPr id="13" name="Ink 12">
                <a:extLst>
                  <a:ext uri="{FF2B5EF4-FFF2-40B4-BE49-F238E27FC236}">
                    <a16:creationId xmlns:a16="http://schemas.microsoft.com/office/drawing/2014/main" id="{1FE92789-A3F9-6751-C134-0FEF212EB676}"/>
                  </a:ext>
                </a:extLst>
              </p:cNvPr>
              <p:cNvPicPr/>
              <p:nvPr/>
            </p:nvPicPr>
            <p:blipFill>
              <a:blip r:embed="rId5"/>
              <a:stretch>
                <a:fillRect/>
              </a:stretch>
            </p:blipFill>
            <p:spPr>
              <a:xfrm>
                <a:off x="8318719" y="2205896"/>
                <a:ext cx="75708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9563ADBA-0E62-638D-C091-28A4B0E23FF6}"/>
                  </a:ext>
                </a:extLst>
              </p14:cNvPr>
              <p14:cNvContentPartPr/>
              <p14:nvPr/>
            </p14:nvContentPartPr>
            <p14:xfrm>
              <a:off x="11458639" y="2303456"/>
              <a:ext cx="479160" cy="673560"/>
            </p14:xfrm>
          </p:contentPart>
        </mc:Choice>
        <mc:Fallback xmlns="">
          <p:pic>
            <p:nvPicPr>
              <p:cNvPr id="19" name="Ink 18">
                <a:extLst>
                  <a:ext uri="{FF2B5EF4-FFF2-40B4-BE49-F238E27FC236}">
                    <a16:creationId xmlns:a16="http://schemas.microsoft.com/office/drawing/2014/main" id="{9563ADBA-0E62-638D-C091-28A4B0E23FF6}"/>
                  </a:ext>
                </a:extLst>
              </p:cNvPr>
              <p:cNvPicPr/>
              <p:nvPr/>
            </p:nvPicPr>
            <p:blipFill>
              <a:blip r:embed="rId7"/>
              <a:stretch>
                <a:fillRect/>
              </a:stretch>
            </p:blipFill>
            <p:spPr>
              <a:xfrm>
                <a:off x="11449639" y="2294456"/>
                <a:ext cx="496800" cy="691200"/>
              </a:xfrm>
              <a:prstGeom prst="rect">
                <a:avLst/>
              </a:prstGeom>
            </p:spPr>
          </p:pic>
        </mc:Fallback>
      </mc:AlternateContent>
      <p:sp>
        <p:nvSpPr>
          <p:cNvPr id="24" name="TextBox 23">
            <a:extLst>
              <a:ext uri="{FF2B5EF4-FFF2-40B4-BE49-F238E27FC236}">
                <a16:creationId xmlns:a16="http://schemas.microsoft.com/office/drawing/2014/main" id="{20414FF6-3DEC-EE85-9A64-062C5CE33AED}"/>
              </a:ext>
            </a:extLst>
          </p:cNvPr>
          <p:cNvSpPr txBox="1"/>
          <p:nvPr/>
        </p:nvSpPr>
        <p:spPr>
          <a:xfrm>
            <a:off x="8851769" y="4817097"/>
            <a:ext cx="3094692" cy="646331"/>
          </a:xfrm>
          <a:prstGeom prst="rect">
            <a:avLst/>
          </a:prstGeom>
          <a:noFill/>
        </p:spPr>
        <p:txBody>
          <a:bodyPr wrap="square" rtlCol="0">
            <a:spAutoFit/>
          </a:bodyPr>
          <a:lstStyle/>
          <a:p>
            <a:r>
              <a:rPr lang="en-US" dirty="0"/>
              <a:t>Arrows to navigate different summoning events</a:t>
            </a:r>
            <a:endParaRPr lang="en-150" dirty="0"/>
          </a:p>
        </p:txBody>
      </p:sp>
      <p:pic>
        <p:nvPicPr>
          <p:cNvPr id="28" name="Graphic 27" descr="Line arrow: Counter-clockwise curve with solid fill">
            <a:extLst>
              <a:ext uri="{FF2B5EF4-FFF2-40B4-BE49-F238E27FC236}">
                <a16:creationId xmlns:a16="http://schemas.microsoft.com/office/drawing/2014/main" id="{770B6BFD-C775-6B02-4F32-D7924BE767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31173">
            <a:off x="11411487" y="4853529"/>
            <a:ext cx="573464" cy="573464"/>
          </a:xfrm>
          <a:prstGeom prst="rect">
            <a:avLst/>
          </a:prstGeom>
        </p:spPr>
      </p:pic>
      <p:pic>
        <p:nvPicPr>
          <p:cNvPr id="29" name="Picture 28" descr="A screenshot of a video game&#10;&#10;Description automatically generated">
            <a:extLst>
              <a:ext uri="{FF2B5EF4-FFF2-40B4-BE49-F238E27FC236}">
                <a16:creationId xmlns:a16="http://schemas.microsoft.com/office/drawing/2014/main" id="{88B8E6D2-703F-E346-FCFB-17EF9BBBD925}"/>
              </a:ext>
            </a:extLst>
          </p:cNvPr>
          <p:cNvPicPr>
            <a:picLocks noChangeAspect="1"/>
          </p:cNvPicPr>
          <p:nvPr/>
        </p:nvPicPr>
        <p:blipFill rotWithShape="1">
          <a:blip r:embed="rId3">
            <a:extLst>
              <a:ext uri="{28A0092B-C50C-407E-A947-70E740481C1C}">
                <a14:useLocalDpi xmlns:a14="http://schemas.microsoft.com/office/drawing/2010/main" val="0"/>
              </a:ext>
            </a:extLst>
          </a:blip>
          <a:srcRect l="85636" t="18896" r="-223" b="74509"/>
          <a:stretch/>
        </p:blipFill>
        <p:spPr>
          <a:xfrm>
            <a:off x="7138873" y="588924"/>
            <a:ext cx="1188846" cy="1194376"/>
          </a:xfrm>
          <a:prstGeom prst="rect">
            <a:avLst/>
          </a:prstGeom>
        </p:spPr>
      </p:pic>
      <p:sp>
        <p:nvSpPr>
          <p:cNvPr id="31" name="TextBox 30">
            <a:extLst>
              <a:ext uri="{FF2B5EF4-FFF2-40B4-BE49-F238E27FC236}">
                <a16:creationId xmlns:a16="http://schemas.microsoft.com/office/drawing/2014/main" id="{EC568959-240D-2200-5115-3D3DEE03E957}"/>
              </a:ext>
            </a:extLst>
          </p:cNvPr>
          <p:cNvSpPr txBox="1"/>
          <p:nvPr/>
        </p:nvSpPr>
        <p:spPr>
          <a:xfrm>
            <a:off x="5125745" y="1937034"/>
            <a:ext cx="3094692" cy="338554"/>
          </a:xfrm>
          <a:prstGeom prst="rect">
            <a:avLst/>
          </a:prstGeom>
          <a:noFill/>
        </p:spPr>
        <p:txBody>
          <a:bodyPr wrap="square" rtlCol="0">
            <a:spAutoFit/>
          </a:bodyPr>
          <a:lstStyle/>
          <a:p>
            <a:r>
              <a:rPr lang="en-US" sz="1600" dirty="0">
                <a:latin typeface="Open Sans" pitchFamily="2" charset="0"/>
                <a:ea typeface="Open Sans" pitchFamily="2" charset="0"/>
                <a:cs typeface="Open Sans" pitchFamily="2" charset="0"/>
              </a:rPr>
              <a:t>Explanation / Information</a:t>
            </a:r>
            <a:endParaRPr lang="en-150" sz="1600" dirty="0">
              <a:latin typeface="Open Sans" pitchFamily="2" charset="0"/>
              <a:ea typeface="Open Sans" pitchFamily="2" charset="0"/>
              <a:cs typeface="Open Sans" pitchFamily="2" charset="0"/>
            </a:endParaRPr>
          </a:p>
        </p:txBody>
      </p:sp>
      <p:pic>
        <p:nvPicPr>
          <p:cNvPr id="32" name="Graphic 31" descr="Line arrow: Counter-clockwise curve with solid fill">
            <a:extLst>
              <a:ext uri="{FF2B5EF4-FFF2-40B4-BE49-F238E27FC236}">
                <a16:creationId xmlns:a16="http://schemas.microsoft.com/office/drawing/2014/main" id="{BFDB812B-3F5C-F8D2-4901-3E6503B857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3483843" flipV="1">
            <a:off x="6212094" y="1261146"/>
            <a:ext cx="747314" cy="747314"/>
          </a:xfrm>
          <a:prstGeom prst="rect">
            <a:avLst/>
          </a:prstGeom>
        </p:spPr>
      </p:pic>
      <p:pic>
        <p:nvPicPr>
          <p:cNvPr id="4" name="Graphic 3" descr="Add with solid fill">
            <a:extLst>
              <a:ext uri="{FF2B5EF4-FFF2-40B4-BE49-F238E27FC236}">
                <a16:creationId xmlns:a16="http://schemas.microsoft.com/office/drawing/2014/main" id="{9BEE0513-B382-30C1-D08D-06C4E6C334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3780" y="657020"/>
            <a:ext cx="290660" cy="290660"/>
          </a:xfrm>
          <a:prstGeom prst="rect">
            <a:avLst/>
          </a:prstGeom>
        </p:spPr>
      </p:pic>
      <p:pic>
        <p:nvPicPr>
          <p:cNvPr id="34" name="Picture 33" descr="A screenshot of a video game&#10;&#10;Description automatically generated">
            <a:extLst>
              <a:ext uri="{FF2B5EF4-FFF2-40B4-BE49-F238E27FC236}">
                <a16:creationId xmlns:a16="http://schemas.microsoft.com/office/drawing/2014/main" id="{2ECC5B62-B89F-D333-CE60-B50975E8A4CE}"/>
              </a:ext>
            </a:extLst>
          </p:cNvPr>
          <p:cNvPicPr>
            <a:picLocks noChangeAspect="1"/>
          </p:cNvPicPr>
          <p:nvPr/>
        </p:nvPicPr>
        <p:blipFill rotWithShape="1">
          <a:blip r:embed="rId12">
            <a:extLst>
              <a:ext uri="{28A0092B-C50C-407E-A947-70E740481C1C}">
                <a14:useLocalDpi xmlns:a14="http://schemas.microsoft.com/office/drawing/2010/main" val="0"/>
              </a:ext>
            </a:extLst>
          </a:blip>
          <a:srcRect t="18969" r="85957" b="74397"/>
          <a:stretch/>
        </p:blipFill>
        <p:spPr>
          <a:xfrm>
            <a:off x="6860521" y="2377153"/>
            <a:ext cx="1142835" cy="1199725"/>
          </a:xfrm>
          <a:prstGeom prst="rect">
            <a:avLst/>
          </a:prstGeom>
        </p:spPr>
      </p:pic>
      <p:sp>
        <p:nvSpPr>
          <p:cNvPr id="35" name="TextBox 34">
            <a:extLst>
              <a:ext uri="{FF2B5EF4-FFF2-40B4-BE49-F238E27FC236}">
                <a16:creationId xmlns:a16="http://schemas.microsoft.com/office/drawing/2014/main" id="{78BFCC21-6A98-C520-A886-BE509738A42D}"/>
              </a:ext>
            </a:extLst>
          </p:cNvPr>
          <p:cNvSpPr txBox="1"/>
          <p:nvPr/>
        </p:nvSpPr>
        <p:spPr>
          <a:xfrm>
            <a:off x="5493100" y="2832670"/>
            <a:ext cx="1356772" cy="369332"/>
          </a:xfrm>
          <a:prstGeom prst="rect">
            <a:avLst/>
          </a:prstGeom>
          <a:noFill/>
        </p:spPr>
        <p:txBody>
          <a:bodyPr wrap="square" rtlCol="0">
            <a:spAutoFit/>
          </a:bodyPr>
          <a:lstStyle/>
          <a:p>
            <a:r>
              <a:rPr lang="en-US" dirty="0"/>
              <a:t>Go back </a:t>
            </a:r>
            <a:r>
              <a:rPr lang="en-US" sz="1800" dirty="0">
                <a:latin typeface="Jost" pitchFamily="2" charset="0"/>
                <a:ea typeface="Jost" pitchFamily="2" charset="0"/>
                <a:cs typeface="Open Sans" pitchFamily="2" charset="0"/>
              </a:rPr>
              <a:t>–</a:t>
            </a:r>
            <a:endParaRPr lang="en-150" dirty="0"/>
          </a:p>
        </p:txBody>
      </p:sp>
      <p:pic>
        <p:nvPicPr>
          <p:cNvPr id="2" name="Picture 1" descr="A screenshot of a video game&#10;&#10;Description automatically generated">
            <a:extLst>
              <a:ext uri="{FF2B5EF4-FFF2-40B4-BE49-F238E27FC236}">
                <a16:creationId xmlns:a16="http://schemas.microsoft.com/office/drawing/2014/main" id="{38B8C8CF-B05F-B75D-D522-6B178C0D5F2B}"/>
              </a:ext>
            </a:extLst>
          </p:cNvPr>
          <p:cNvPicPr>
            <a:picLocks noChangeAspect="1"/>
          </p:cNvPicPr>
          <p:nvPr/>
        </p:nvPicPr>
        <p:blipFill rotWithShape="1">
          <a:blip r:embed="rId13">
            <a:extLst>
              <a:ext uri="{28A0092B-C50C-407E-A947-70E740481C1C}">
                <a14:useLocalDpi xmlns:a14="http://schemas.microsoft.com/office/drawing/2010/main" val="0"/>
              </a:ext>
            </a:extLst>
          </a:blip>
          <a:srcRect l="9844" t="15985" r="49965" b="81520"/>
          <a:stretch/>
        </p:blipFill>
        <p:spPr>
          <a:xfrm>
            <a:off x="183530" y="2186652"/>
            <a:ext cx="2762250" cy="381001"/>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2068DBC1-39A8-3459-CD2A-A17E3E9F97F2}"/>
              </a:ext>
            </a:extLst>
          </p:cNvPr>
          <p:cNvPicPr>
            <a:picLocks noChangeAspect="1"/>
          </p:cNvPicPr>
          <p:nvPr/>
        </p:nvPicPr>
        <p:blipFill rotWithShape="1">
          <a:blip r:embed="rId13">
            <a:extLst>
              <a:ext uri="{28A0092B-C50C-407E-A947-70E740481C1C}">
                <a14:useLocalDpi xmlns:a14="http://schemas.microsoft.com/office/drawing/2010/main" val="0"/>
              </a:ext>
            </a:extLst>
          </a:blip>
          <a:srcRect l="49146" t="15264" r="31035" b="81368"/>
          <a:stretch/>
        </p:blipFill>
        <p:spPr>
          <a:xfrm>
            <a:off x="205608" y="2639672"/>
            <a:ext cx="1362076" cy="514349"/>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F9DF7BB0-983B-1337-59CE-994BE5F6AFC6}"/>
              </a:ext>
            </a:extLst>
          </p:cNvPr>
          <p:cNvPicPr>
            <a:picLocks noChangeAspect="1"/>
          </p:cNvPicPr>
          <p:nvPr/>
        </p:nvPicPr>
        <p:blipFill rotWithShape="1">
          <a:blip r:embed="rId13">
            <a:extLst>
              <a:ext uri="{28A0092B-C50C-407E-A947-70E740481C1C}">
                <a14:useLocalDpi xmlns:a14="http://schemas.microsoft.com/office/drawing/2010/main" val="0"/>
              </a:ext>
            </a:extLst>
          </a:blip>
          <a:srcRect l="68130" t="12702" r="7522" b="83930"/>
          <a:stretch/>
        </p:blipFill>
        <p:spPr>
          <a:xfrm>
            <a:off x="1732212" y="2635332"/>
            <a:ext cx="1673371" cy="514350"/>
          </a:xfrm>
          <a:prstGeom prst="rect">
            <a:avLst/>
          </a:prstGeom>
        </p:spPr>
      </p:pic>
      <p:sp>
        <p:nvSpPr>
          <p:cNvPr id="9" name="TextBox 8">
            <a:extLst>
              <a:ext uri="{FF2B5EF4-FFF2-40B4-BE49-F238E27FC236}">
                <a16:creationId xmlns:a16="http://schemas.microsoft.com/office/drawing/2014/main" id="{0D69F077-B84A-2FA6-11C4-165CB8BF845A}"/>
              </a:ext>
            </a:extLst>
          </p:cNvPr>
          <p:cNvSpPr txBox="1"/>
          <p:nvPr/>
        </p:nvSpPr>
        <p:spPr>
          <a:xfrm>
            <a:off x="183529" y="3202002"/>
            <a:ext cx="3222053" cy="369332"/>
          </a:xfrm>
          <a:prstGeom prst="rect">
            <a:avLst/>
          </a:prstGeom>
          <a:noFill/>
        </p:spPr>
        <p:txBody>
          <a:bodyPr wrap="square" rtlCol="0">
            <a:spAutoFit/>
          </a:bodyPr>
          <a:lstStyle/>
          <a:p>
            <a:r>
              <a:rPr lang="en-US" dirty="0"/>
              <a:t>Add ( </a:t>
            </a:r>
            <a:r>
              <a:rPr lang="en-US" sz="1400" dirty="0"/>
              <a:t>Stamina, Dueling Swords, Orbs</a:t>
            </a:r>
            <a:r>
              <a:rPr lang="en-US" dirty="0"/>
              <a:t>)</a:t>
            </a:r>
            <a:endParaRPr lang="en-150" dirty="0"/>
          </a:p>
        </p:txBody>
      </p:sp>
      <p:pic>
        <p:nvPicPr>
          <p:cNvPr id="11" name="Picture 10" descr="A screenshot of a video game&#10;&#10;Description automatically generated">
            <a:extLst>
              <a:ext uri="{FF2B5EF4-FFF2-40B4-BE49-F238E27FC236}">
                <a16:creationId xmlns:a16="http://schemas.microsoft.com/office/drawing/2014/main" id="{053301AB-33C9-C65A-051F-23DC025BDBCB}"/>
              </a:ext>
            </a:extLst>
          </p:cNvPr>
          <p:cNvPicPr>
            <a:picLocks noChangeAspect="1"/>
          </p:cNvPicPr>
          <p:nvPr/>
        </p:nvPicPr>
        <p:blipFill rotWithShape="1">
          <a:blip r:embed="rId14">
            <a:extLst>
              <a:ext uri="{28A0092B-C50C-407E-A947-70E740481C1C}">
                <a14:useLocalDpi xmlns:a14="http://schemas.microsoft.com/office/drawing/2010/main" val="0"/>
              </a:ext>
            </a:extLst>
          </a:blip>
          <a:srcRect l="87892" t="42818" r="242" b="51365"/>
          <a:stretch/>
        </p:blipFill>
        <p:spPr>
          <a:xfrm>
            <a:off x="245539" y="4010045"/>
            <a:ext cx="1622135" cy="1767449"/>
          </a:xfrm>
          <a:prstGeom prst="rect">
            <a:avLst/>
          </a:prstGeom>
        </p:spPr>
      </p:pic>
      <p:sp>
        <p:nvSpPr>
          <p:cNvPr id="12" name="TextBox 11">
            <a:extLst>
              <a:ext uri="{FF2B5EF4-FFF2-40B4-BE49-F238E27FC236}">
                <a16:creationId xmlns:a16="http://schemas.microsoft.com/office/drawing/2014/main" id="{124C78D0-36C3-3D9A-0471-CF7968CF4EAA}"/>
              </a:ext>
            </a:extLst>
          </p:cNvPr>
          <p:cNvSpPr txBox="1"/>
          <p:nvPr/>
        </p:nvSpPr>
        <p:spPr>
          <a:xfrm>
            <a:off x="1888973" y="4385021"/>
            <a:ext cx="1356772" cy="646331"/>
          </a:xfrm>
          <a:prstGeom prst="rect">
            <a:avLst/>
          </a:prstGeom>
          <a:noFill/>
        </p:spPr>
        <p:txBody>
          <a:bodyPr wrap="square" rtlCol="0">
            <a:spAutoFit/>
          </a:bodyPr>
          <a:lstStyle/>
          <a:p>
            <a:r>
              <a:rPr lang="en-US" sz="1800" dirty="0">
                <a:latin typeface="Jost" pitchFamily="2" charset="0"/>
                <a:ea typeface="Jost" pitchFamily="2" charset="0"/>
                <a:cs typeface="Open Sans" pitchFamily="2" charset="0"/>
              </a:rPr>
              <a:t>– Filter (heroes)</a:t>
            </a:r>
            <a:endParaRPr lang="en-150" dirty="0"/>
          </a:p>
        </p:txBody>
      </p:sp>
      <p:pic>
        <p:nvPicPr>
          <p:cNvPr id="14" name="Picture 13" descr="A screenshot of a video game&#10;&#10;Description automatically generated">
            <a:extLst>
              <a:ext uri="{FF2B5EF4-FFF2-40B4-BE49-F238E27FC236}">
                <a16:creationId xmlns:a16="http://schemas.microsoft.com/office/drawing/2014/main" id="{6B06FB9F-4129-2E45-CEC3-E6915EC65357}"/>
              </a:ext>
            </a:extLst>
          </p:cNvPr>
          <p:cNvPicPr>
            <a:picLocks noChangeAspect="1"/>
          </p:cNvPicPr>
          <p:nvPr/>
        </p:nvPicPr>
        <p:blipFill rotWithShape="1">
          <a:blip r:embed="rId15">
            <a:extLst>
              <a:ext uri="{28A0092B-C50C-407E-A947-70E740481C1C}">
                <a14:useLocalDpi xmlns:a14="http://schemas.microsoft.com/office/drawing/2010/main" val="0"/>
              </a:ext>
            </a:extLst>
          </a:blip>
          <a:srcRect l="85856" t="85184" b="8135"/>
          <a:stretch/>
        </p:blipFill>
        <p:spPr>
          <a:xfrm>
            <a:off x="3476211" y="3838172"/>
            <a:ext cx="2770050" cy="2907718"/>
          </a:xfrm>
          <a:prstGeom prst="rect">
            <a:avLst/>
          </a:prstGeom>
        </p:spPr>
      </p:pic>
      <p:sp>
        <p:nvSpPr>
          <p:cNvPr id="15" name="TextBox 14">
            <a:extLst>
              <a:ext uri="{FF2B5EF4-FFF2-40B4-BE49-F238E27FC236}">
                <a16:creationId xmlns:a16="http://schemas.microsoft.com/office/drawing/2014/main" id="{56ADEFE6-BF2F-2941-1B20-D9987BAF3ED7}"/>
              </a:ext>
            </a:extLst>
          </p:cNvPr>
          <p:cNvSpPr txBox="1"/>
          <p:nvPr/>
        </p:nvSpPr>
        <p:spPr>
          <a:xfrm>
            <a:off x="6264448" y="5740619"/>
            <a:ext cx="2569133" cy="646331"/>
          </a:xfrm>
          <a:prstGeom prst="rect">
            <a:avLst/>
          </a:prstGeom>
          <a:noFill/>
        </p:spPr>
        <p:txBody>
          <a:bodyPr wrap="square" rtlCol="0">
            <a:spAutoFit/>
          </a:bodyPr>
          <a:lstStyle/>
          <a:p>
            <a:r>
              <a:rPr lang="en-US" sz="1800" dirty="0">
                <a:latin typeface="Jost" pitchFamily="2" charset="0"/>
                <a:ea typeface="Jost" pitchFamily="2" charset="0"/>
                <a:cs typeface="Open Sans" pitchFamily="2" charset="0"/>
              </a:rPr>
              <a:t>– Sword / Axe / Lance weapon type</a:t>
            </a:r>
            <a:endParaRPr lang="en-150" dirty="0"/>
          </a:p>
        </p:txBody>
      </p:sp>
    </p:spTree>
    <p:extLst>
      <p:ext uri="{BB962C8B-B14F-4D97-AF65-F5344CB8AC3E}">
        <p14:creationId xmlns:p14="http://schemas.microsoft.com/office/powerpoint/2010/main" val="2621354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339365"/>
            <a:ext cx="10058400" cy="1020923"/>
          </a:xfrm>
        </p:spPr>
        <p:txBody>
          <a:bodyPr>
            <a:normAutofit/>
          </a:bodyPr>
          <a:lstStyle/>
          <a:p>
            <a:r>
              <a:rPr lang="en-US" sz="6000" b="1" dirty="0">
                <a:latin typeface="Calibri" panose="020F0502020204030204" pitchFamily="34" charset="0"/>
                <a:cs typeface="Calibri" panose="020F0502020204030204" pitchFamily="34" charset="0"/>
              </a:rPr>
              <a:t>Freedom</a:t>
            </a:r>
            <a:endParaRPr lang="en-150" sz="60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EABFBCCD-253F-CBF3-B61D-6E19CBE284ED}"/>
              </a:ext>
            </a:extLst>
          </p:cNvPr>
          <p:cNvSpPr>
            <a:spLocks noGrp="1"/>
          </p:cNvSpPr>
          <p:nvPr>
            <p:ph idx="1"/>
          </p:nvPr>
        </p:nvSpPr>
        <p:spPr>
          <a:xfrm>
            <a:off x="401485" y="1763472"/>
            <a:ext cx="3991405" cy="4023360"/>
          </a:xfrm>
        </p:spPr>
        <p:txBody>
          <a:bodyPr/>
          <a:lstStyle/>
          <a:p>
            <a:r>
              <a:rPr lang="en-US" sz="2000" dirty="0"/>
              <a:t>The game has a confirmation for almost everything you do</a:t>
            </a:r>
          </a:p>
          <a:p>
            <a:endParaRPr lang="en-150" dirty="0"/>
          </a:p>
        </p:txBody>
      </p:sp>
      <p:pic>
        <p:nvPicPr>
          <p:cNvPr id="9" name="Picture 8">
            <a:extLst>
              <a:ext uri="{FF2B5EF4-FFF2-40B4-BE49-F238E27FC236}">
                <a16:creationId xmlns:a16="http://schemas.microsoft.com/office/drawing/2014/main" id="{AF90C009-7816-FA04-241B-E0C1C9BC2293}"/>
              </a:ext>
            </a:extLst>
          </p:cNvPr>
          <p:cNvPicPr>
            <a:picLocks noChangeAspect="1"/>
          </p:cNvPicPr>
          <p:nvPr/>
        </p:nvPicPr>
        <p:blipFill>
          <a:blip r:embed="rId2"/>
          <a:stretch>
            <a:fillRect/>
          </a:stretch>
        </p:blipFill>
        <p:spPr>
          <a:xfrm>
            <a:off x="504203" y="339365"/>
            <a:ext cx="630156" cy="934846"/>
          </a:xfrm>
          <a:prstGeom prst="rect">
            <a:avLst/>
          </a:prstGeom>
        </p:spPr>
      </p:pic>
      <p:pic>
        <p:nvPicPr>
          <p:cNvPr id="15" name="Picture 14" descr="A screenshot of a video game&#10;&#10;Description automatically generated">
            <a:extLst>
              <a:ext uri="{FF2B5EF4-FFF2-40B4-BE49-F238E27FC236}">
                <a16:creationId xmlns:a16="http://schemas.microsoft.com/office/drawing/2014/main" id="{5F743050-42C0-408F-DF2A-C4FBF86BEE45}"/>
              </a:ext>
            </a:extLst>
          </p:cNvPr>
          <p:cNvPicPr>
            <a:picLocks noChangeAspect="1"/>
          </p:cNvPicPr>
          <p:nvPr/>
        </p:nvPicPr>
        <p:blipFill rotWithShape="1">
          <a:blip r:embed="rId3">
            <a:extLst>
              <a:ext uri="{28A0092B-C50C-407E-A947-70E740481C1C}">
                <a14:useLocalDpi xmlns:a14="http://schemas.microsoft.com/office/drawing/2010/main" val="0"/>
              </a:ext>
            </a:extLst>
          </a:blip>
          <a:srcRect t="11989" b="7902"/>
          <a:stretch/>
        </p:blipFill>
        <p:spPr>
          <a:xfrm>
            <a:off x="5887388" y="339365"/>
            <a:ext cx="2521369" cy="4488540"/>
          </a:xfrm>
          <a:prstGeom prst="rect">
            <a:avLst/>
          </a:prstGeom>
        </p:spPr>
      </p:pic>
      <p:pic>
        <p:nvPicPr>
          <p:cNvPr id="19" name="Picture 18" descr="A screenshot of a video game&#10;&#10;Description automatically generated">
            <a:extLst>
              <a:ext uri="{FF2B5EF4-FFF2-40B4-BE49-F238E27FC236}">
                <a16:creationId xmlns:a16="http://schemas.microsoft.com/office/drawing/2014/main" id="{858E7BD8-4F03-C3DE-9095-38D96ABD1F92}"/>
              </a:ext>
            </a:extLst>
          </p:cNvPr>
          <p:cNvPicPr>
            <a:picLocks noChangeAspect="1"/>
          </p:cNvPicPr>
          <p:nvPr/>
        </p:nvPicPr>
        <p:blipFill rotWithShape="1">
          <a:blip r:embed="rId4">
            <a:extLst>
              <a:ext uri="{28A0092B-C50C-407E-A947-70E740481C1C}">
                <a14:useLocalDpi xmlns:a14="http://schemas.microsoft.com/office/drawing/2010/main" val="0"/>
              </a:ext>
            </a:extLst>
          </a:blip>
          <a:srcRect t="12482" b="7801"/>
          <a:stretch/>
        </p:blipFill>
        <p:spPr>
          <a:xfrm>
            <a:off x="9408474" y="339365"/>
            <a:ext cx="2533787" cy="4488540"/>
          </a:xfrm>
          <a:prstGeom prst="rect">
            <a:avLst/>
          </a:prstGeom>
        </p:spPr>
      </p:pic>
      <p:pic>
        <p:nvPicPr>
          <p:cNvPr id="23" name="Graphic 22" descr="Arrow Right with solid fill">
            <a:extLst>
              <a:ext uri="{FF2B5EF4-FFF2-40B4-BE49-F238E27FC236}">
                <a16:creationId xmlns:a16="http://schemas.microsoft.com/office/drawing/2014/main" id="{7AD947A0-8408-BE88-4151-407EEA9AE5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6331" y="2124640"/>
            <a:ext cx="784569" cy="914400"/>
          </a:xfrm>
          <a:prstGeom prst="rect">
            <a:avLst/>
          </a:prstGeom>
        </p:spPr>
      </p:pic>
      <p:sp>
        <p:nvSpPr>
          <p:cNvPr id="25" name="Content Placeholder 4">
            <a:extLst>
              <a:ext uri="{FF2B5EF4-FFF2-40B4-BE49-F238E27FC236}">
                <a16:creationId xmlns:a16="http://schemas.microsoft.com/office/drawing/2014/main" id="{63B9B9E6-263D-C60A-CFE5-8E9B2D1C9DF9}"/>
              </a:ext>
            </a:extLst>
          </p:cNvPr>
          <p:cNvSpPr txBox="1">
            <a:spLocks/>
          </p:cNvSpPr>
          <p:nvPr/>
        </p:nvSpPr>
        <p:spPr>
          <a:xfrm>
            <a:off x="7684274" y="5029232"/>
            <a:ext cx="3252890" cy="308981"/>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latin typeface="Open Sans" pitchFamily="2" charset="0"/>
                <a:ea typeface="Open Sans" pitchFamily="2" charset="0"/>
                <a:cs typeface="Open Sans" pitchFamily="2" charset="0"/>
              </a:rPr>
              <a:t>Entering battle (costs resources)</a:t>
            </a:r>
            <a:endParaRPr lang="en-150" sz="1600" dirty="0">
              <a:latin typeface="Open Sans" pitchFamily="2" charset="0"/>
              <a:ea typeface="Open Sans" pitchFamily="2" charset="0"/>
              <a:cs typeface="Open Sans" pitchFamily="2" charset="0"/>
            </a:endParaRPr>
          </a:p>
        </p:txBody>
      </p:sp>
      <p:pic>
        <p:nvPicPr>
          <p:cNvPr id="27" name="Picture 26" descr="A screenshot of a video game&#10;&#10;Description automatically generated">
            <a:extLst>
              <a:ext uri="{FF2B5EF4-FFF2-40B4-BE49-F238E27FC236}">
                <a16:creationId xmlns:a16="http://schemas.microsoft.com/office/drawing/2014/main" id="{F9CB5B8A-F4EE-3F6E-6D51-F0D79A59DB92}"/>
              </a:ext>
            </a:extLst>
          </p:cNvPr>
          <p:cNvPicPr>
            <a:picLocks noChangeAspect="1"/>
          </p:cNvPicPr>
          <p:nvPr/>
        </p:nvPicPr>
        <p:blipFill rotWithShape="1">
          <a:blip r:embed="rId7">
            <a:extLst>
              <a:ext uri="{28A0092B-C50C-407E-A947-70E740481C1C}">
                <a14:useLocalDpi xmlns:a14="http://schemas.microsoft.com/office/drawing/2010/main" val="0"/>
              </a:ext>
            </a:extLst>
          </a:blip>
          <a:srcRect t="12199" b="7092"/>
          <a:stretch/>
        </p:blipFill>
        <p:spPr>
          <a:xfrm>
            <a:off x="186132" y="2581840"/>
            <a:ext cx="2168863" cy="3889939"/>
          </a:xfrm>
          <a:prstGeom prst="rect">
            <a:avLst/>
          </a:prstGeom>
        </p:spPr>
      </p:pic>
      <p:pic>
        <p:nvPicPr>
          <p:cNvPr id="29" name="Picture 28" descr="A screenshot of a video game&#10;&#10;Description automatically generated">
            <a:extLst>
              <a:ext uri="{FF2B5EF4-FFF2-40B4-BE49-F238E27FC236}">
                <a16:creationId xmlns:a16="http://schemas.microsoft.com/office/drawing/2014/main" id="{0DD8F50F-0EE3-F8FF-D959-467D00D67DAD}"/>
              </a:ext>
            </a:extLst>
          </p:cNvPr>
          <p:cNvPicPr>
            <a:picLocks noChangeAspect="1"/>
          </p:cNvPicPr>
          <p:nvPr/>
        </p:nvPicPr>
        <p:blipFill rotWithShape="1">
          <a:blip r:embed="rId8">
            <a:extLst>
              <a:ext uri="{28A0092B-C50C-407E-A947-70E740481C1C}">
                <a14:useLocalDpi xmlns:a14="http://schemas.microsoft.com/office/drawing/2010/main" val="0"/>
              </a:ext>
            </a:extLst>
          </a:blip>
          <a:srcRect t="12056" b="7376"/>
          <a:stretch/>
        </p:blipFill>
        <p:spPr>
          <a:xfrm>
            <a:off x="3308459" y="2588677"/>
            <a:ext cx="2168863" cy="3883102"/>
          </a:xfrm>
          <a:prstGeom prst="rect">
            <a:avLst/>
          </a:prstGeom>
        </p:spPr>
      </p:pic>
      <p:pic>
        <p:nvPicPr>
          <p:cNvPr id="30" name="Graphic 29" descr="Arrow Right with solid fill">
            <a:extLst>
              <a:ext uri="{FF2B5EF4-FFF2-40B4-BE49-F238E27FC236}">
                <a16:creationId xmlns:a16="http://schemas.microsoft.com/office/drawing/2014/main" id="{6FFC73B0-969D-A32F-EEDD-A70FE213A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39442" y="4140628"/>
            <a:ext cx="784569" cy="914400"/>
          </a:xfrm>
          <a:prstGeom prst="rect">
            <a:avLst/>
          </a:prstGeom>
        </p:spPr>
      </p:pic>
      <p:sp>
        <p:nvSpPr>
          <p:cNvPr id="31" name="Content Placeholder 4">
            <a:extLst>
              <a:ext uri="{FF2B5EF4-FFF2-40B4-BE49-F238E27FC236}">
                <a16:creationId xmlns:a16="http://schemas.microsoft.com/office/drawing/2014/main" id="{5A049282-4ABF-151F-5DF4-57FFFF4BEB64}"/>
              </a:ext>
            </a:extLst>
          </p:cNvPr>
          <p:cNvSpPr txBox="1">
            <a:spLocks/>
          </p:cNvSpPr>
          <p:nvPr/>
        </p:nvSpPr>
        <p:spPr>
          <a:xfrm>
            <a:off x="662864" y="6518635"/>
            <a:ext cx="5291190" cy="32311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solidFill>
                  <a:schemeClr val="bg1"/>
                </a:solidFill>
                <a:latin typeface="Open Sans" pitchFamily="2" charset="0"/>
                <a:ea typeface="Open Sans" pitchFamily="2" charset="0"/>
                <a:cs typeface="Open Sans" pitchFamily="2" charset="0"/>
              </a:rPr>
              <a:t>Inheriting skills (permanently loses characters)</a:t>
            </a:r>
            <a:endParaRPr lang="en-150" sz="1600" dirty="0">
              <a:solidFill>
                <a:schemeClr val="bg1"/>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4437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693474" y="726804"/>
            <a:ext cx="8988750" cy="1940981"/>
          </a:xfrm>
          <a:noFill/>
        </p:spPr>
        <p:txBody>
          <a:bodyPr>
            <a:normAutofit/>
          </a:bodyPr>
          <a:lstStyle/>
          <a:p>
            <a:pPr marL="0" indent="0">
              <a:buNone/>
            </a:pPr>
            <a:r>
              <a:rPr lang="en-US" sz="2400" dirty="0"/>
              <a:t>Even actions that don't cause any permanent or significant change</a:t>
            </a:r>
            <a:endParaRPr lang="en-150" sz="2400" dirty="0"/>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36438"/>
            <a:ext cx="10058400" cy="493022"/>
          </a:xfrm>
        </p:spPr>
        <p:txBody>
          <a:bodyPr>
            <a:normAutofit/>
          </a:bodyPr>
          <a:lstStyle/>
          <a:p>
            <a:r>
              <a:rPr lang="en-US" sz="2800" b="1" dirty="0">
                <a:latin typeface="Calibri" panose="020F0502020204030204" pitchFamily="34" charset="0"/>
                <a:cs typeface="Calibri" panose="020F0502020204030204" pitchFamily="34" charset="0"/>
              </a:rPr>
              <a:t>Freedom</a:t>
            </a:r>
            <a:endParaRPr lang="en-150" sz="2800" dirty="0"/>
          </a:p>
        </p:txBody>
      </p:sp>
      <p:pic>
        <p:nvPicPr>
          <p:cNvPr id="2" name="Picture 1">
            <a:extLst>
              <a:ext uri="{FF2B5EF4-FFF2-40B4-BE49-F238E27FC236}">
                <a16:creationId xmlns:a16="http://schemas.microsoft.com/office/drawing/2014/main" id="{1ACF7E29-7D60-F998-553C-F0CA94F067AB}"/>
              </a:ext>
            </a:extLst>
          </p:cNvPr>
          <p:cNvPicPr>
            <a:picLocks noChangeAspect="1"/>
          </p:cNvPicPr>
          <p:nvPr/>
        </p:nvPicPr>
        <p:blipFill>
          <a:blip r:embed="rId2"/>
          <a:stretch>
            <a:fillRect/>
          </a:stretch>
        </p:blipFill>
        <p:spPr>
          <a:xfrm>
            <a:off x="693474" y="30911"/>
            <a:ext cx="290661" cy="431200"/>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33A69CF7-60BE-82BA-73EB-60CA08FF0EB1}"/>
              </a:ext>
            </a:extLst>
          </p:cNvPr>
          <p:cNvPicPr>
            <a:picLocks noChangeAspect="1"/>
          </p:cNvPicPr>
          <p:nvPr/>
        </p:nvPicPr>
        <p:blipFill rotWithShape="1">
          <a:blip r:embed="rId3">
            <a:extLst>
              <a:ext uri="{28A0092B-C50C-407E-A947-70E740481C1C}">
                <a14:useLocalDpi xmlns:a14="http://schemas.microsoft.com/office/drawing/2010/main" val="0"/>
              </a:ext>
            </a:extLst>
          </a:blip>
          <a:srcRect t="12112" b="7838"/>
          <a:stretch/>
        </p:blipFill>
        <p:spPr>
          <a:xfrm>
            <a:off x="622976" y="1222170"/>
            <a:ext cx="3086100" cy="5489916"/>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57D11565-A89F-FE47-CF43-307291274C93}"/>
              </a:ext>
            </a:extLst>
          </p:cNvPr>
          <p:cNvPicPr>
            <a:picLocks noChangeAspect="1"/>
          </p:cNvPicPr>
          <p:nvPr/>
        </p:nvPicPr>
        <p:blipFill rotWithShape="1">
          <a:blip r:embed="rId4">
            <a:extLst>
              <a:ext uri="{28A0092B-C50C-407E-A947-70E740481C1C}">
                <a14:useLocalDpi xmlns:a14="http://schemas.microsoft.com/office/drawing/2010/main" val="0"/>
              </a:ext>
            </a:extLst>
          </a:blip>
          <a:srcRect t="12173" b="7775"/>
          <a:stretch/>
        </p:blipFill>
        <p:spPr>
          <a:xfrm>
            <a:off x="4737776" y="1222170"/>
            <a:ext cx="3086100" cy="5489916"/>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236A5B47-F5DD-9AD3-A3AF-DCB397B5652A}"/>
              </a:ext>
            </a:extLst>
          </p:cNvPr>
          <p:cNvPicPr>
            <a:picLocks noChangeAspect="1"/>
          </p:cNvPicPr>
          <p:nvPr/>
        </p:nvPicPr>
        <p:blipFill rotWithShape="1">
          <a:blip r:embed="rId5">
            <a:extLst>
              <a:ext uri="{28A0092B-C50C-407E-A947-70E740481C1C}">
                <a14:useLocalDpi xmlns:a14="http://schemas.microsoft.com/office/drawing/2010/main" val="0"/>
              </a:ext>
            </a:extLst>
          </a:blip>
          <a:srcRect t="12111" b="7838"/>
          <a:stretch/>
        </p:blipFill>
        <p:spPr>
          <a:xfrm>
            <a:off x="8852576" y="1222169"/>
            <a:ext cx="3086100" cy="5489917"/>
          </a:xfrm>
          <a:prstGeom prst="rect">
            <a:avLst/>
          </a:prstGeom>
        </p:spPr>
      </p:pic>
      <p:pic>
        <p:nvPicPr>
          <p:cNvPr id="15" name="Graphic 14" descr="Arrow Right with solid fill">
            <a:extLst>
              <a:ext uri="{FF2B5EF4-FFF2-40B4-BE49-F238E27FC236}">
                <a16:creationId xmlns:a16="http://schemas.microsoft.com/office/drawing/2014/main" id="{AD145487-B912-DA98-2163-FE310C331E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31141" y="3429000"/>
            <a:ext cx="784569" cy="914400"/>
          </a:xfrm>
          <a:prstGeom prst="rect">
            <a:avLst/>
          </a:prstGeom>
        </p:spPr>
      </p:pic>
      <p:pic>
        <p:nvPicPr>
          <p:cNvPr id="16" name="Graphic 15" descr="Arrow Right with solid fill">
            <a:extLst>
              <a:ext uri="{FF2B5EF4-FFF2-40B4-BE49-F238E27FC236}">
                <a16:creationId xmlns:a16="http://schemas.microsoft.com/office/drawing/2014/main" id="{BFB40423-B509-CCB9-06ED-FAB1E5E395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8418" y="3429000"/>
            <a:ext cx="784569" cy="914400"/>
          </a:xfrm>
          <a:prstGeom prst="rect">
            <a:avLst/>
          </a:prstGeom>
        </p:spPr>
      </p:pic>
    </p:spTree>
    <p:extLst>
      <p:ext uri="{BB962C8B-B14F-4D97-AF65-F5344CB8AC3E}">
        <p14:creationId xmlns:p14="http://schemas.microsoft.com/office/powerpoint/2010/main" val="336294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693474" y="726804"/>
            <a:ext cx="8988750" cy="1940981"/>
          </a:xfrm>
          <a:noFill/>
        </p:spPr>
        <p:txBody>
          <a:bodyPr>
            <a:normAutofit/>
          </a:bodyPr>
          <a:lstStyle/>
          <a:p>
            <a:pPr marL="0" indent="0">
              <a:buNone/>
            </a:pPr>
            <a:r>
              <a:rPr lang="en-US" sz="2400" dirty="0"/>
              <a:t>You can also stop an on-going action like auto-battle</a:t>
            </a:r>
            <a:endParaRPr lang="en-150" sz="2400" dirty="0"/>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36438"/>
            <a:ext cx="10058400" cy="493022"/>
          </a:xfrm>
        </p:spPr>
        <p:txBody>
          <a:bodyPr>
            <a:normAutofit/>
          </a:bodyPr>
          <a:lstStyle/>
          <a:p>
            <a:r>
              <a:rPr lang="en-US" sz="2800" b="1" dirty="0">
                <a:latin typeface="Calibri" panose="020F0502020204030204" pitchFamily="34" charset="0"/>
                <a:cs typeface="Calibri" panose="020F0502020204030204" pitchFamily="34" charset="0"/>
              </a:rPr>
              <a:t>Freedom</a:t>
            </a:r>
            <a:endParaRPr lang="en-150" sz="2800" dirty="0"/>
          </a:p>
        </p:txBody>
      </p:sp>
      <p:pic>
        <p:nvPicPr>
          <p:cNvPr id="2" name="Picture 1">
            <a:extLst>
              <a:ext uri="{FF2B5EF4-FFF2-40B4-BE49-F238E27FC236}">
                <a16:creationId xmlns:a16="http://schemas.microsoft.com/office/drawing/2014/main" id="{1ACF7E29-7D60-F998-553C-F0CA94F067AB}"/>
              </a:ext>
            </a:extLst>
          </p:cNvPr>
          <p:cNvPicPr>
            <a:picLocks noChangeAspect="1"/>
          </p:cNvPicPr>
          <p:nvPr/>
        </p:nvPicPr>
        <p:blipFill>
          <a:blip r:embed="rId2"/>
          <a:stretch>
            <a:fillRect/>
          </a:stretch>
        </p:blipFill>
        <p:spPr>
          <a:xfrm>
            <a:off x="693474" y="30911"/>
            <a:ext cx="290661" cy="431200"/>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4F1F0AA7-3F72-E9F2-5DD2-E32EA7A284BF}"/>
              </a:ext>
            </a:extLst>
          </p:cNvPr>
          <p:cNvPicPr>
            <a:picLocks noChangeAspect="1"/>
          </p:cNvPicPr>
          <p:nvPr/>
        </p:nvPicPr>
        <p:blipFill rotWithShape="1">
          <a:blip r:embed="rId3">
            <a:extLst>
              <a:ext uri="{28A0092B-C50C-407E-A947-70E740481C1C}">
                <a14:useLocalDpi xmlns:a14="http://schemas.microsoft.com/office/drawing/2010/main" val="0"/>
              </a:ext>
            </a:extLst>
          </a:blip>
          <a:srcRect t="13470" b="7766"/>
          <a:stretch/>
        </p:blipFill>
        <p:spPr>
          <a:xfrm>
            <a:off x="693474" y="1310326"/>
            <a:ext cx="3086100" cy="5401560"/>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F79A2F64-B468-5643-BE6C-A5BACA358735}"/>
              </a:ext>
            </a:extLst>
          </p:cNvPr>
          <p:cNvPicPr>
            <a:picLocks noChangeAspect="1"/>
          </p:cNvPicPr>
          <p:nvPr/>
        </p:nvPicPr>
        <p:blipFill rotWithShape="1">
          <a:blip r:embed="rId4">
            <a:extLst>
              <a:ext uri="{28A0092B-C50C-407E-A947-70E740481C1C}">
                <a14:useLocalDpi xmlns:a14="http://schemas.microsoft.com/office/drawing/2010/main" val="0"/>
              </a:ext>
            </a:extLst>
          </a:blip>
          <a:srcRect t="13746" b="7491"/>
          <a:stretch/>
        </p:blipFill>
        <p:spPr>
          <a:xfrm>
            <a:off x="4656645" y="1310326"/>
            <a:ext cx="3086100" cy="5401560"/>
          </a:xfrm>
          <a:prstGeom prst="rect">
            <a:avLst/>
          </a:prstGeom>
        </p:spPr>
      </p:pic>
      <p:pic>
        <p:nvPicPr>
          <p:cNvPr id="12" name="Picture 11" descr="A screenshot of a video game&#10;&#10;Description automatically generated">
            <a:extLst>
              <a:ext uri="{FF2B5EF4-FFF2-40B4-BE49-F238E27FC236}">
                <a16:creationId xmlns:a16="http://schemas.microsoft.com/office/drawing/2014/main" id="{1FA0BF9A-AF02-FF31-E0E9-E4C73AE467E8}"/>
              </a:ext>
            </a:extLst>
          </p:cNvPr>
          <p:cNvPicPr>
            <a:picLocks noChangeAspect="1"/>
          </p:cNvPicPr>
          <p:nvPr/>
        </p:nvPicPr>
        <p:blipFill rotWithShape="1">
          <a:blip r:embed="rId5">
            <a:extLst>
              <a:ext uri="{28A0092B-C50C-407E-A947-70E740481C1C}">
                <a14:useLocalDpi xmlns:a14="http://schemas.microsoft.com/office/drawing/2010/main" val="0"/>
              </a:ext>
            </a:extLst>
          </a:blip>
          <a:srcRect t="13590" b="7647"/>
          <a:stretch/>
        </p:blipFill>
        <p:spPr>
          <a:xfrm>
            <a:off x="8577710" y="1310326"/>
            <a:ext cx="3086100" cy="5401560"/>
          </a:xfrm>
          <a:prstGeom prst="rect">
            <a:avLst/>
          </a:prstGeom>
        </p:spPr>
      </p:pic>
      <p:pic>
        <p:nvPicPr>
          <p:cNvPr id="13" name="Graphic 12" descr="Arrow Right with solid fill">
            <a:extLst>
              <a:ext uri="{FF2B5EF4-FFF2-40B4-BE49-F238E27FC236}">
                <a16:creationId xmlns:a16="http://schemas.microsoft.com/office/drawing/2014/main" id="{AA5945BA-652B-A191-73FE-AE36052089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29970" y="3275816"/>
            <a:ext cx="784569" cy="914400"/>
          </a:xfrm>
          <a:prstGeom prst="rect">
            <a:avLst/>
          </a:prstGeom>
        </p:spPr>
      </p:pic>
      <p:pic>
        <p:nvPicPr>
          <p:cNvPr id="17" name="Graphic 16" descr="Arrow Right with solid fill">
            <a:extLst>
              <a:ext uri="{FF2B5EF4-FFF2-40B4-BE49-F238E27FC236}">
                <a16:creationId xmlns:a16="http://schemas.microsoft.com/office/drawing/2014/main" id="{46D045A7-B4F9-7337-D7DE-B0F0DFBF8B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2745" y="3275816"/>
            <a:ext cx="784569" cy="914400"/>
          </a:xfrm>
          <a:prstGeom prst="rect">
            <a:avLst/>
          </a:prstGeom>
        </p:spPr>
      </p:pic>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CB6BBC81-33B3-8F6B-46A7-792CDFDE935A}"/>
                  </a:ext>
                </a:extLst>
              </p14:cNvPr>
              <p14:cNvContentPartPr/>
              <p14:nvPr/>
            </p14:nvContentPartPr>
            <p14:xfrm>
              <a:off x="8296913" y="6030078"/>
              <a:ext cx="1169280" cy="862560"/>
            </p14:xfrm>
          </p:contentPart>
        </mc:Choice>
        <mc:Fallback xmlns="">
          <p:pic>
            <p:nvPicPr>
              <p:cNvPr id="19" name="Ink 18">
                <a:extLst>
                  <a:ext uri="{FF2B5EF4-FFF2-40B4-BE49-F238E27FC236}">
                    <a16:creationId xmlns:a16="http://schemas.microsoft.com/office/drawing/2014/main" id="{CB6BBC81-33B3-8F6B-46A7-792CDFDE935A}"/>
                  </a:ext>
                </a:extLst>
              </p:cNvPr>
              <p:cNvPicPr/>
              <p:nvPr/>
            </p:nvPicPr>
            <p:blipFill>
              <a:blip r:embed="rId9"/>
              <a:stretch>
                <a:fillRect/>
              </a:stretch>
            </p:blipFill>
            <p:spPr>
              <a:xfrm>
                <a:off x="8287913" y="6021438"/>
                <a:ext cx="1186920" cy="880200"/>
              </a:xfrm>
              <a:prstGeom prst="rect">
                <a:avLst/>
              </a:prstGeom>
            </p:spPr>
          </p:pic>
        </mc:Fallback>
      </mc:AlternateContent>
      <p:pic>
        <p:nvPicPr>
          <p:cNvPr id="20" name="Graphic 19" descr="Add with solid fill">
            <a:extLst>
              <a:ext uri="{FF2B5EF4-FFF2-40B4-BE49-F238E27FC236}">
                <a16:creationId xmlns:a16="http://schemas.microsoft.com/office/drawing/2014/main" id="{7778677D-E192-969A-C3E1-9A6792847E6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4533" y="794518"/>
            <a:ext cx="290660" cy="290660"/>
          </a:xfrm>
          <a:prstGeom prst="rect">
            <a:avLst/>
          </a:prstGeom>
        </p:spPr>
      </p:pic>
    </p:spTree>
    <p:extLst>
      <p:ext uri="{BB962C8B-B14F-4D97-AF65-F5344CB8AC3E}">
        <p14:creationId xmlns:p14="http://schemas.microsoft.com/office/powerpoint/2010/main" val="394727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339365"/>
            <a:ext cx="10058400" cy="1020923"/>
          </a:xfrm>
        </p:spPr>
        <p:txBody>
          <a:bodyPr>
            <a:normAutofit/>
          </a:bodyPr>
          <a:lstStyle/>
          <a:p>
            <a:r>
              <a:rPr lang="en-US" sz="6000" b="1" dirty="0">
                <a:latin typeface="Calibri" panose="020F0502020204030204" pitchFamily="34" charset="0"/>
                <a:cs typeface="Calibri" panose="020F0502020204030204" pitchFamily="34" charset="0"/>
              </a:rPr>
              <a:t>Consistency</a:t>
            </a:r>
            <a:endParaRPr lang="en-150" sz="60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EABFBCCD-253F-CBF3-B61D-6E19CBE284ED}"/>
              </a:ext>
            </a:extLst>
          </p:cNvPr>
          <p:cNvSpPr>
            <a:spLocks noGrp="1"/>
          </p:cNvSpPr>
          <p:nvPr>
            <p:ph idx="1"/>
          </p:nvPr>
        </p:nvSpPr>
        <p:spPr>
          <a:xfrm>
            <a:off x="401485" y="1763472"/>
            <a:ext cx="3991405" cy="4023360"/>
          </a:xfrm>
        </p:spPr>
        <p:txBody>
          <a:bodyPr/>
          <a:lstStyle/>
          <a:p>
            <a:r>
              <a:rPr lang="en-US" dirty="0"/>
              <a:t>T</a:t>
            </a:r>
            <a:r>
              <a:rPr lang="en-US" sz="2000" dirty="0"/>
              <a:t>he game is very consistent with its styling. </a:t>
            </a:r>
            <a:r>
              <a:rPr lang="en-US" dirty="0"/>
              <a:t>S</a:t>
            </a:r>
            <a:r>
              <a:rPr lang="en-US" sz="2000" dirty="0"/>
              <a:t>ymbols like pluses are used for additional information, red back arrows to return placed on the top left, and confirmations always being the top or right option</a:t>
            </a:r>
            <a:endParaRPr lang="en-150" dirty="0"/>
          </a:p>
        </p:txBody>
      </p:sp>
      <p:pic>
        <p:nvPicPr>
          <p:cNvPr id="19" name="Picture 18" descr="A screenshot of a video game&#10;&#10;Description automatically generated">
            <a:extLst>
              <a:ext uri="{FF2B5EF4-FFF2-40B4-BE49-F238E27FC236}">
                <a16:creationId xmlns:a16="http://schemas.microsoft.com/office/drawing/2014/main" id="{858E7BD8-4F03-C3DE-9095-38D96ABD1F92}"/>
              </a:ext>
            </a:extLst>
          </p:cNvPr>
          <p:cNvPicPr>
            <a:picLocks noChangeAspect="1"/>
          </p:cNvPicPr>
          <p:nvPr/>
        </p:nvPicPr>
        <p:blipFill rotWithShape="1">
          <a:blip r:embed="rId2">
            <a:extLst>
              <a:ext uri="{28A0092B-C50C-407E-A947-70E740481C1C}">
                <a14:useLocalDpi xmlns:a14="http://schemas.microsoft.com/office/drawing/2010/main" val="0"/>
              </a:ext>
            </a:extLst>
          </a:blip>
          <a:srcRect l="5560" t="54672" r="5988" b="30595"/>
          <a:stretch/>
        </p:blipFill>
        <p:spPr>
          <a:xfrm>
            <a:off x="598197" y="5084535"/>
            <a:ext cx="3794692" cy="1404594"/>
          </a:xfrm>
          <a:prstGeom prst="rect">
            <a:avLst/>
          </a:prstGeom>
        </p:spPr>
      </p:pic>
      <p:pic>
        <p:nvPicPr>
          <p:cNvPr id="3" name="Picture 2" descr="A screenshot of a video game&#10;&#10;Description automatically generated">
            <a:extLst>
              <a:ext uri="{FF2B5EF4-FFF2-40B4-BE49-F238E27FC236}">
                <a16:creationId xmlns:a16="http://schemas.microsoft.com/office/drawing/2014/main" id="{4FAD50BB-1141-84D1-8AAC-B3937F1D45AA}"/>
              </a:ext>
            </a:extLst>
          </p:cNvPr>
          <p:cNvPicPr>
            <a:picLocks noChangeAspect="1"/>
          </p:cNvPicPr>
          <p:nvPr/>
        </p:nvPicPr>
        <p:blipFill rotWithShape="1">
          <a:blip r:embed="rId3">
            <a:extLst>
              <a:ext uri="{28A0092B-C50C-407E-A947-70E740481C1C}">
                <a14:useLocalDpi xmlns:a14="http://schemas.microsoft.com/office/drawing/2010/main" val="0"/>
              </a:ext>
            </a:extLst>
          </a:blip>
          <a:srcRect t="77338" b="13165"/>
          <a:stretch/>
        </p:blipFill>
        <p:spPr>
          <a:xfrm>
            <a:off x="5134744" y="5084535"/>
            <a:ext cx="6655771" cy="1404594"/>
          </a:xfrm>
          <a:prstGeom prst="rect">
            <a:avLst/>
          </a:prstGeom>
        </p:spPr>
      </p:pic>
      <p:pic>
        <p:nvPicPr>
          <p:cNvPr id="4" name="Picture 3" descr="A screenshot of a video game&#10;&#10;Description automatically generated">
            <a:extLst>
              <a:ext uri="{FF2B5EF4-FFF2-40B4-BE49-F238E27FC236}">
                <a16:creationId xmlns:a16="http://schemas.microsoft.com/office/drawing/2014/main" id="{559A5E9C-CDC1-7A46-A8E5-AC3030576CC0}"/>
              </a:ext>
            </a:extLst>
          </p:cNvPr>
          <p:cNvPicPr>
            <a:picLocks noChangeAspect="1"/>
          </p:cNvPicPr>
          <p:nvPr/>
        </p:nvPicPr>
        <p:blipFill rotWithShape="1">
          <a:blip r:embed="rId4">
            <a:extLst>
              <a:ext uri="{28A0092B-C50C-407E-A947-70E740481C1C}">
                <a14:useLocalDpi xmlns:a14="http://schemas.microsoft.com/office/drawing/2010/main" val="0"/>
              </a:ext>
            </a:extLst>
          </a:blip>
          <a:srcRect t="25459" b="66980"/>
          <a:stretch/>
        </p:blipFill>
        <p:spPr>
          <a:xfrm>
            <a:off x="598197" y="3674937"/>
            <a:ext cx="3794692" cy="637522"/>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B4CEA957-11A9-6984-056F-B6A48FE01B68}"/>
              </a:ext>
            </a:extLst>
          </p:cNvPr>
          <p:cNvPicPr>
            <a:picLocks noChangeAspect="1"/>
          </p:cNvPicPr>
          <p:nvPr/>
        </p:nvPicPr>
        <p:blipFill rotWithShape="1">
          <a:blip r:embed="rId5">
            <a:extLst>
              <a:ext uri="{28A0092B-C50C-407E-A947-70E740481C1C}">
                <a14:useLocalDpi xmlns:a14="http://schemas.microsoft.com/office/drawing/2010/main" val="0"/>
              </a:ext>
            </a:extLst>
          </a:blip>
          <a:srcRect t="24944" b="67496"/>
          <a:stretch/>
        </p:blipFill>
        <p:spPr>
          <a:xfrm>
            <a:off x="598197" y="4382238"/>
            <a:ext cx="3794692" cy="637522"/>
          </a:xfrm>
          <a:prstGeom prst="rect">
            <a:avLst/>
          </a:prstGeom>
        </p:spPr>
      </p:pic>
      <p:pic>
        <p:nvPicPr>
          <p:cNvPr id="8" name="Picture 7" descr="A screenshot of a video game&#10;&#10;Description automatically generated">
            <a:extLst>
              <a:ext uri="{FF2B5EF4-FFF2-40B4-BE49-F238E27FC236}">
                <a16:creationId xmlns:a16="http://schemas.microsoft.com/office/drawing/2014/main" id="{1AE188C5-9840-7D1E-9AC5-A714A7FA6AB9}"/>
              </a:ext>
            </a:extLst>
          </p:cNvPr>
          <p:cNvPicPr>
            <a:picLocks noChangeAspect="1"/>
          </p:cNvPicPr>
          <p:nvPr/>
        </p:nvPicPr>
        <p:blipFill rotWithShape="1">
          <a:blip r:embed="rId6">
            <a:extLst>
              <a:ext uri="{28A0092B-C50C-407E-A947-70E740481C1C}">
                <a14:useLocalDpi xmlns:a14="http://schemas.microsoft.com/office/drawing/2010/main" val="0"/>
              </a:ext>
            </a:extLst>
          </a:blip>
          <a:srcRect t="12371" b="74286"/>
          <a:stretch/>
        </p:blipFill>
        <p:spPr>
          <a:xfrm>
            <a:off x="4816899" y="2021621"/>
            <a:ext cx="4037649" cy="1197204"/>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D486AACE-753F-AD88-4FA2-C1EB7DA95D75}"/>
              </a:ext>
            </a:extLst>
          </p:cNvPr>
          <p:cNvPicPr>
            <a:picLocks noChangeAspect="1"/>
          </p:cNvPicPr>
          <p:nvPr/>
        </p:nvPicPr>
        <p:blipFill rotWithShape="1">
          <a:blip r:embed="rId7">
            <a:extLst>
              <a:ext uri="{28A0092B-C50C-407E-A947-70E740481C1C}">
                <a14:useLocalDpi xmlns:a14="http://schemas.microsoft.com/office/drawing/2010/main" val="0"/>
              </a:ext>
            </a:extLst>
          </a:blip>
          <a:srcRect t="12646" b="11504"/>
          <a:stretch/>
        </p:blipFill>
        <p:spPr>
          <a:xfrm>
            <a:off x="8952471" y="155911"/>
            <a:ext cx="2838044" cy="4783734"/>
          </a:xfrm>
          <a:prstGeom prst="rect">
            <a:avLst/>
          </a:prstGeom>
        </p:spPr>
      </p:pic>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6C23CF0F-9C09-4871-3CEF-5F5FE8E410B7}"/>
                  </a:ext>
                </a:extLst>
              </p14:cNvPr>
              <p14:cNvContentPartPr/>
              <p14:nvPr/>
            </p14:nvContentPartPr>
            <p14:xfrm>
              <a:off x="4805273" y="2733692"/>
              <a:ext cx="427320" cy="460080"/>
            </p14:xfrm>
          </p:contentPart>
        </mc:Choice>
        <mc:Fallback xmlns="">
          <p:pic>
            <p:nvPicPr>
              <p:cNvPr id="18" name="Ink 17">
                <a:extLst>
                  <a:ext uri="{FF2B5EF4-FFF2-40B4-BE49-F238E27FC236}">
                    <a16:creationId xmlns:a16="http://schemas.microsoft.com/office/drawing/2014/main" id="{6C23CF0F-9C09-4871-3CEF-5F5FE8E410B7}"/>
                  </a:ext>
                </a:extLst>
              </p:cNvPr>
              <p:cNvPicPr/>
              <p:nvPr/>
            </p:nvPicPr>
            <p:blipFill>
              <a:blip r:embed="rId9"/>
              <a:stretch>
                <a:fillRect/>
              </a:stretch>
            </p:blipFill>
            <p:spPr>
              <a:xfrm>
                <a:off x="4796633" y="2724692"/>
                <a:ext cx="4449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E7A3150-1B9F-1C5A-9C6D-1AD03FD84B07}"/>
                  </a:ext>
                </a:extLst>
              </p14:cNvPr>
              <p14:cNvContentPartPr/>
              <p14:nvPr/>
            </p14:nvContentPartPr>
            <p14:xfrm>
              <a:off x="5126393" y="3223652"/>
              <a:ext cx="1933560" cy="774000"/>
            </p14:xfrm>
          </p:contentPart>
        </mc:Choice>
        <mc:Fallback xmlns="">
          <p:pic>
            <p:nvPicPr>
              <p:cNvPr id="21" name="Ink 20">
                <a:extLst>
                  <a:ext uri="{FF2B5EF4-FFF2-40B4-BE49-F238E27FC236}">
                    <a16:creationId xmlns:a16="http://schemas.microsoft.com/office/drawing/2014/main" id="{3E7A3150-1B9F-1C5A-9C6D-1AD03FD84B07}"/>
                  </a:ext>
                </a:extLst>
              </p:cNvPr>
              <p:cNvPicPr/>
              <p:nvPr/>
            </p:nvPicPr>
            <p:blipFill>
              <a:blip r:embed="rId11"/>
              <a:stretch>
                <a:fillRect/>
              </a:stretch>
            </p:blipFill>
            <p:spPr>
              <a:xfrm>
                <a:off x="5117393" y="3214652"/>
                <a:ext cx="1951200" cy="791640"/>
              </a:xfrm>
              <a:prstGeom prst="rect">
                <a:avLst/>
              </a:prstGeom>
            </p:spPr>
          </p:pic>
        </mc:Fallback>
      </mc:AlternateContent>
      <p:grpSp>
        <p:nvGrpSpPr>
          <p:cNvPr id="35" name="Group 34">
            <a:extLst>
              <a:ext uri="{FF2B5EF4-FFF2-40B4-BE49-F238E27FC236}">
                <a16:creationId xmlns:a16="http://schemas.microsoft.com/office/drawing/2014/main" id="{33096EAC-0A08-719E-9441-06D034400D92}"/>
              </a:ext>
            </a:extLst>
          </p:cNvPr>
          <p:cNvGrpSpPr/>
          <p:nvPr/>
        </p:nvGrpSpPr>
        <p:grpSpPr>
          <a:xfrm>
            <a:off x="6929633" y="3817652"/>
            <a:ext cx="131040" cy="195840"/>
            <a:chOff x="6929633" y="3817652"/>
            <a:chExt cx="131040" cy="195840"/>
          </a:xfrm>
        </p:grpSpPr>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F5DCE98A-E026-598F-0AEE-3FF70BC2C8AB}"/>
                    </a:ext>
                  </a:extLst>
                </p14:cNvPr>
                <p14:cNvContentPartPr/>
                <p14:nvPr/>
              </p14:nvContentPartPr>
              <p14:xfrm>
                <a:off x="6971753" y="3883532"/>
                <a:ext cx="88920" cy="129960"/>
              </p14:xfrm>
            </p:contentPart>
          </mc:Choice>
          <mc:Fallback xmlns="">
            <p:pic>
              <p:nvPicPr>
                <p:cNvPr id="33" name="Ink 32">
                  <a:extLst>
                    <a:ext uri="{FF2B5EF4-FFF2-40B4-BE49-F238E27FC236}">
                      <a16:creationId xmlns:a16="http://schemas.microsoft.com/office/drawing/2014/main" id="{F5DCE98A-E026-598F-0AEE-3FF70BC2C8AB}"/>
                    </a:ext>
                  </a:extLst>
                </p:cNvPr>
                <p:cNvPicPr/>
                <p:nvPr/>
              </p:nvPicPr>
              <p:blipFill>
                <a:blip r:embed="rId13"/>
                <a:stretch>
                  <a:fillRect/>
                </a:stretch>
              </p:blipFill>
              <p:spPr>
                <a:xfrm>
                  <a:off x="6962753" y="3874532"/>
                  <a:ext cx="106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AC2E1944-B687-2D99-8FCE-D7D8A6E85BA1}"/>
                    </a:ext>
                  </a:extLst>
                </p14:cNvPr>
                <p14:cNvContentPartPr/>
                <p14:nvPr/>
              </p14:nvContentPartPr>
              <p14:xfrm>
                <a:off x="6929633" y="3817652"/>
                <a:ext cx="112320" cy="61200"/>
              </p14:xfrm>
            </p:contentPart>
          </mc:Choice>
          <mc:Fallback xmlns="">
            <p:pic>
              <p:nvPicPr>
                <p:cNvPr id="34" name="Ink 33">
                  <a:extLst>
                    <a:ext uri="{FF2B5EF4-FFF2-40B4-BE49-F238E27FC236}">
                      <a16:creationId xmlns:a16="http://schemas.microsoft.com/office/drawing/2014/main" id="{AC2E1944-B687-2D99-8FCE-D7D8A6E85BA1}"/>
                    </a:ext>
                  </a:extLst>
                </p:cNvPr>
                <p:cNvPicPr/>
                <p:nvPr/>
              </p:nvPicPr>
              <p:blipFill>
                <a:blip r:embed="rId15"/>
                <a:stretch>
                  <a:fillRect/>
                </a:stretch>
              </p:blipFill>
              <p:spPr>
                <a:xfrm>
                  <a:off x="6920633" y="3808652"/>
                  <a:ext cx="129960" cy="78840"/>
                </a:xfrm>
                <a:prstGeom prst="rect">
                  <a:avLst/>
                </a:prstGeom>
              </p:spPr>
            </p:pic>
          </mc:Fallback>
        </mc:AlternateContent>
      </p:grpSp>
      <p:pic>
        <p:nvPicPr>
          <p:cNvPr id="36" name="Picture 35">
            <a:extLst>
              <a:ext uri="{FF2B5EF4-FFF2-40B4-BE49-F238E27FC236}">
                <a16:creationId xmlns:a16="http://schemas.microsoft.com/office/drawing/2014/main" id="{8EDA9E90-1CAE-FF9C-EC33-8339E9D16F35}"/>
              </a:ext>
            </a:extLst>
          </p:cNvPr>
          <p:cNvPicPr>
            <a:picLocks noChangeAspect="1"/>
          </p:cNvPicPr>
          <p:nvPr/>
        </p:nvPicPr>
        <p:blipFill>
          <a:blip r:embed="rId16"/>
          <a:stretch>
            <a:fillRect/>
          </a:stretch>
        </p:blipFill>
        <p:spPr>
          <a:xfrm>
            <a:off x="236383" y="636721"/>
            <a:ext cx="860897" cy="516539"/>
          </a:xfrm>
          <a:prstGeom prst="rect">
            <a:avLst/>
          </a:prstGeom>
        </p:spPr>
      </p:pic>
      <p:pic>
        <p:nvPicPr>
          <p:cNvPr id="37" name="Graphic 36" descr="Add with solid fill">
            <a:extLst>
              <a:ext uri="{FF2B5EF4-FFF2-40B4-BE49-F238E27FC236}">
                <a16:creationId xmlns:a16="http://schemas.microsoft.com/office/drawing/2014/main" id="{85E551F6-78E7-E3E5-BB12-790C9EEF18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8232" y="1800875"/>
            <a:ext cx="290660" cy="290660"/>
          </a:xfrm>
          <a:prstGeom prst="rect">
            <a:avLst/>
          </a:prstGeom>
        </p:spPr>
      </p:pic>
    </p:spTree>
    <p:extLst>
      <p:ext uri="{BB962C8B-B14F-4D97-AF65-F5344CB8AC3E}">
        <p14:creationId xmlns:p14="http://schemas.microsoft.com/office/powerpoint/2010/main" val="426528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D7ED-C353-0D41-62C8-2FDA628DF0DE}"/>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Consistency</a:t>
            </a:r>
            <a:endParaRPr lang="en-150" sz="2800" dirty="0"/>
          </a:p>
        </p:txBody>
      </p:sp>
      <p:sp>
        <p:nvSpPr>
          <p:cNvPr id="14" name="TextBox 13">
            <a:extLst>
              <a:ext uri="{FF2B5EF4-FFF2-40B4-BE49-F238E27FC236}">
                <a16:creationId xmlns:a16="http://schemas.microsoft.com/office/drawing/2014/main" id="{3760036F-665D-79DA-5D62-468D7DFD85FB}"/>
              </a:ext>
            </a:extLst>
          </p:cNvPr>
          <p:cNvSpPr txBox="1"/>
          <p:nvPr/>
        </p:nvSpPr>
        <p:spPr>
          <a:xfrm>
            <a:off x="469395" y="745702"/>
            <a:ext cx="2584890" cy="1323439"/>
          </a:xfrm>
          <a:prstGeom prst="rect">
            <a:avLst/>
          </a:prstGeom>
          <a:solidFill>
            <a:schemeClr val="bg1"/>
          </a:solidFill>
        </p:spPr>
        <p:txBody>
          <a:bodyPr wrap="square" rtlCol="0">
            <a:spAutoFit/>
          </a:bodyPr>
          <a:lstStyle/>
          <a:p>
            <a:r>
              <a:rPr lang="en-US" sz="2000" dirty="0"/>
              <a:t>The UI as a whole has 3 portions to it, with every game mode adhering to it</a:t>
            </a:r>
          </a:p>
        </p:txBody>
      </p:sp>
      <p:pic>
        <p:nvPicPr>
          <p:cNvPr id="3" name="Picture 2">
            <a:extLst>
              <a:ext uri="{FF2B5EF4-FFF2-40B4-BE49-F238E27FC236}">
                <a16:creationId xmlns:a16="http://schemas.microsoft.com/office/drawing/2014/main" id="{9123DF1C-5C29-1A52-3E6C-3BE37D6A4B2F}"/>
              </a:ext>
            </a:extLst>
          </p:cNvPr>
          <p:cNvPicPr>
            <a:picLocks noChangeAspect="1"/>
          </p:cNvPicPr>
          <p:nvPr/>
        </p:nvPicPr>
        <p:blipFill>
          <a:blip r:embed="rId2"/>
          <a:stretch>
            <a:fillRect/>
          </a:stretch>
        </p:blipFill>
        <p:spPr>
          <a:xfrm>
            <a:off x="469395" y="93645"/>
            <a:ext cx="558981" cy="335389"/>
          </a:xfrm>
          <a:prstGeom prst="rect">
            <a:avLst/>
          </a:prstGeom>
        </p:spPr>
      </p:pic>
      <p:pic>
        <p:nvPicPr>
          <p:cNvPr id="12" name="Picture 11" descr="A screenshot of a video game&#10;&#10;Description automatically generated">
            <a:extLst>
              <a:ext uri="{FF2B5EF4-FFF2-40B4-BE49-F238E27FC236}">
                <a16:creationId xmlns:a16="http://schemas.microsoft.com/office/drawing/2014/main" id="{D760518A-AAC9-3489-5698-FA46448693A9}"/>
              </a:ext>
            </a:extLst>
          </p:cNvPr>
          <p:cNvPicPr>
            <a:picLocks noChangeAspect="1"/>
          </p:cNvPicPr>
          <p:nvPr/>
        </p:nvPicPr>
        <p:blipFill rotWithShape="1">
          <a:blip r:embed="rId3">
            <a:extLst>
              <a:ext uri="{28A0092B-C50C-407E-A947-70E740481C1C}">
                <a14:useLocalDpi xmlns:a14="http://schemas.microsoft.com/office/drawing/2010/main" val="0"/>
              </a:ext>
            </a:extLst>
          </a:blip>
          <a:srcRect t="12508" b="7629"/>
          <a:stretch/>
        </p:blipFill>
        <p:spPr>
          <a:xfrm>
            <a:off x="3380488" y="429034"/>
            <a:ext cx="3557640" cy="6313827"/>
          </a:xfrm>
          <a:prstGeom prst="rect">
            <a:avLst/>
          </a:prstGeom>
        </p:spPr>
      </p:pic>
      <p:pic>
        <p:nvPicPr>
          <p:cNvPr id="18" name="Graphic 17" descr="Arrow Right with solid fill">
            <a:extLst>
              <a:ext uri="{FF2B5EF4-FFF2-40B4-BE49-F238E27FC236}">
                <a16:creationId xmlns:a16="http://schemas.microsoft.com/office/drawing/2014/main" id="{B2C4BE58-68CA-A9A0-F433-5985BC26A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2218" y="493022"/>
            <a:ext cx="784569" cy="914400"/>
          </a:xfrm>
          <a:prstGeom prst="rect">
            <a:avLst/>
          </a:prstGeom>
        </p:spPr>
      </p:pic>
      <p:pic>
        <p:nvPicPr>
          <p:cNvPr id="19" name="Graphic 18" descr="Arrow Right with solid fill">
            <a:extLst>
              <a:ext uri="{FF2B5EF4-FFF2-40B4-BE49-F238E27FC236}">
                <a16:creationId xmlns:a16="http://schemas.microsoft.com/office/drawing/2014/main" id="{014AF5DA-4F32-BAFC-120B-3561817AF3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2218" y="2971800"/>
            <a:ext cx="784569" cy="914400"/>
          </a:xfrm>
          <a:prstGeom prst="rect">
            <a:avLst/>
          </a:prstGeom>
        </p:spPr>
      </p:pic>
      <p:pic>
        <p:nvPicPr>
          <p:cNvPr id="20" name="Graphic 19" descr="Arrow Right with solid fill">
            <a:extLst>
              <a:ext uri="{FF2B5EF4-FFF2-40B4-BE49-F238E27FC236}">
                <a16:creationId xmlns:a16="http://schemas.microsoft.com/office/drawing/2014/main" id="{A92C3F99-5FF2-B88B-FC33-F199947C4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126077">
            <a:off x="7082219" y="5821898"/>
            <a:ext cx="784569" cy="914400"/>
          </a:xfrm>
          <a:prstGeom prst="rect">
            <a:avLst/>
          </a:prstGeom>
        </p:spPr>
      </p:pic>
      <p:sp>
        <p:nvSpPr>
          <p:cNvPr id="22" name="TextBox 21">
            <a:extLst>
              <a:ext uri="{FF2B5EF4-FFF2-40B4-BE49-F238E27FC236}">
                <a16:creationId xmlns:a16="http://schemas.microsoft.com/office/drawing/2014/main" id="{B91586CB-EF1F-BBFE-E865-AB8FCBDD3E63}"/>
              </a:ext>
            </a:extLst>
          </p:cNvPr>
          <p:cNvSpPr txBox="1"/>
          <p:nvPr/>
        </p:nvSpPr>
        <p:spPr>
          <a:xfrm>
            <a:off x="8010877" y="534398"/>
            <a:ext cx="3711728" cy="707886"/>
          </a:xfrm>
          <a:prstGeom prst="rect">
            <a:avLst/>
          </a:prstGeom>
          <a:noFill/>
        </p:spPr>
        <p:txBody>
          <a:bodyPr wrap="square" rtlCol="0">
            <a:spAutoFit/>
          </a:bodyPr>
          <a:lstStyle/>
          <a:p>
            <a:r>
              <a:rPr lang="en-US" sz="2000" dirty="0"/>
              <a:t>Top part – has various additional information a player can inspect</a:t>
            </a:r>
          </a:p>
        </p:txBody>
      </p:sp>
      <p:sp>
        <p:nvSpPr>
          <p:cNvPr id="23" name="TextBox 22">
            <a:extLst>
              <a:ext uri="{FF2B5EF4-FFF2-40B4-BE49-F238E27FC236}">
                <a16:creationId xmlns:a16="http://schemas.microsoft.com/office/drawing/2014/main" id="{5EDF833F-AE6A-56B0-3FD1-15009C3DC0D6}"/>
              </a:ext>
            </a:extLst>
          </p:cNvPr>
          <p:cNvSpPr txBox="1"/>
          <p:nvPr/>
        </p:nvSpPr>
        <p:spPr>
          <a:xfrm>
            <a:off x="8010877" y="3055796"/>
            <a:ext cx="3711728" cy="707886"/>
          </a:xfrm>
          <a:prstGeom prst="rect">
            <a:avLst/>
          </a:prstGeom>
          <a:noFill/>
        </p:spPr>
        <p:txBody>
          <a:bodyPr wrap="square" rtlCol="0">
            <a:spAutoFit/>
          </a:bodyPr>
          <a:lstStyle/>
          <a:p>
            <a:r>
              <a:rPr lang="en-US" sz="2000" dirty="0"/>
              <a:t>Middle part – where gameplay occurs / moving player characters</a:t>
            </a:r>
          </a:p>
        </p:txBody>
      </p:sp>
      <p:sp>
        <p:nvSpPr>
          <p:cNvPr id="24" name="TextBox 23">
            <a:extLst>
              <a:ext uri="{FF2B5EF4-FFF2-40B4-BE49-F238E27FC236}">
                <a16:creationId xmlns:a16="http://schemas.microsoft.com/office/drawing/2014/main" id="{76ED84FF-556D-63C5-6915-6775A939B89C}"/>
              </a:ext>
            </a:extLst>
          </p:cNvPr>
          <p:cNvSpPr txBox="1"/>
          <p:nvPr/>
        </p:nvSpPr>
        <p:spPr>
          <a:xfrm>
            <a:off x="7866787" y="5577194"/>
            <a:ext cx="3711728" cy="707886"/>
          </a:xfrm>
          <a:prstGeom prst="rect">
            <a:avLst/>
          </a:prstGeom>
          <a:noFill/>
        </p:spPr>
        <p:txBody>
          <a:bodyPr wrap="square" rtlCol="0">
            <a:spAutoFit/>
          </a:bodyPr>
          <a:lstStyle/>
          <a:p>
            <a:r>
              <a:rPr lang="en-US" sz="2000" dirty="0"/>
              <a:t>Bottom part – navigation of various menus</a:t>
            </a:r>
          </a:p>
        </p:txBody>
      </p:sp>
    </p:spTree>
    <p:extLst>
      <p:ext uri="{BB962C8B-B14F-4D97-AF65-F5344CB8AC3E}">
        <p14:creationId xmlns:p14="http://schemas.microsoft.com/office/powerpoint/2010/main" val="2412557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D7ED-C353-0D41-62C8-2FDA628DF0DE}"/>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Consistency</a:t>
            </a:r>
            <a:endParaRPr lang="en-150" sz="2800" dirty="0"/>
          </a:p>
        </p:txBody>
      </p:sp>
      <p:pic>
        <p:nvPicPr>
          <p:cNvPr id="3" name="Picture 2">
            <a:extLst>
              <a:ext uri="{FF2B5EF4-FFF2-40B4-BE49-F238E27FC236}">
                <a16:creationId xmlns:a16="http://schemas.microsoft.com/office/drawing/2014/main" id="{9123DF1C-5C29-1A52-3E6C-3BE37D6A4B2F}"/>
              </a:ext>
            </a:extLst>
          </p:cNvPr>
          <p:cNvPicPr>
            <a:picLocks noChangeAspect="1"/>
          </p:cNvPicPr>
          <p:nvPr/>
        </p:nvPicPr>
        <p:blipFill>
          <a:blip r:embed="rId2"/>
          <a:stretch>
            <a:fillRect/>
          </a:stretch>
        </p:blipFill>
        <p:spPr>
          <a:xfrm>
            <a:off x="469395" y="93645"/>
            <a:ext cx="558981" cy="335389"/>
          </a:xfrm>
          <a:prstGeom prst="rect">
            <a:avLst/>
          </a:prstGeom>
        </p:spPr>
      </p:pic>
      <p:pic>
        <p:nvPicPr>
          <p:cNvPr id="18" name="Graphic 17" descr="Arrow Right with solid fill">
            <a:extLst>
              <a:ext uri="{FF2B5EF4-FFF2-40B4-BE49-F238E27FC236}">
                <a16:creationId xmlns:a16="http://schemas.microsoft.com/office/drawing/2014/main" id="{B2C4BE58-68CA-A9A0-F433-5985BC26A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2218" y="493022"/>
            <a:ext cx="784569" cy="914400"/>
          </a:xfrm>
          <a:prstGeom prst="rect">
            <a:avLst/>
          </a:prstGeom>
        </p:spPr>
      </p:pic>
      <p:pic>
        <p:nvPicPr>
          <p:cNvPr id="19" name="Graphic 18" descr="Arrow Right with solid fill">
            <a:extLst>
              <a:ext uri="{FF2B5EF4-FFF2-40B4-BE49-F238E27FC236}">
                <a16:creationId xmlns:a16="http://schemas.microsoft.com/office/drawing/2014/main" id="{014AF5DA-4F32-BAFC-120B-3561817AF3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2218" y="2971800"/>
            <a:ext cx="784569" cy="914400"/>
          </a:xfrm>
          <a:prstGeom prst="rect">
            <a:avLst/>
          </a:prstGeom>
        </p:spPr>
      </p:pic>
      <p:pic>
        <p:nvPicPr>
          <p:cNvPr id="20" name="Graphic 19" descr="Arrow Right with solid fill">
            <a:extLst>
              <a:ext uri="{FF2B5EF4-FFF2-40B4-BE49-F238E27FC236}">
                <a16:creationId xmlns:a16="http://schemas.microsoft.com/office/drawing/2014/main" id="{A92C3F99-5FF2-B88B-FC33-F199947C46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126077">
            <a:off x="7082219" y="5821898"/>
            <a:ext cx="784569" cy="914400"/>
          </a:xfrm>
          <a:prstGeom prst="rect">
            <a:avLst/>
          </a:prstGeom>
        </p:spPr>
      </p:pic>
      <p:sp>
        <p:nvSpPr>
          <p:cNvPr id="22" name="TextBox 21">
            <a:extLst>
              <a:ext uri="{FF2B5EF4-FFF2-40B4-BE49-F238E27FC236}">
                <a16:creationId xmlns:a16="http://schemas.microsoft.com/office/drawing/2014/main" id="{B91586CB-EF1F-BBFE-E865-AB8FCBDD3E63}"/>
              </a:ext>
            </a:extLst>
          </p:cNvPr>
          <p:cNvSpPr txBox="1"/>
          <p:nvPr/>
        </p:nvSpPr>
        <p:spPr>
          <a:xfrm>
            <a:off x="8010877" y="750167"/>
            <a:ext cx="3914423" cy="400110"/>
          </a:xfrm>
          <a:prstGeom prst="rect">
            <a:avLst/>
          </a:prstGeom>
          <a:noFill/>
        </p:spPr>
        <p:txBody>
          <a:bodyPr wrap="square" rtlCol="0">
            <a:spAutoFit/>
          </a:bodyPr>
          <a:lstStyle/>
          <a:p>
            <a:r>
              <a:rPr lang="en-US" sz="2000" dirty="0"/>
              <a:t>Top part – Information on resources</a:t>
            </a:r>
          </a:p>
        </p:txBody>
      </p:sp>
      <p:sp>
        <p:nvSpPr>
          <p:cNvPr id="23" name="TextBox 22">
            <a:extLst>
              <a:ext uri="{FF2B5EF4-FFF2-40B4-BE49-F238E27FC236}">
                <a16:creationId xmlns:a16="http://schemas.microsoft.com/office/drawing/2014/main" id="{5EDF833F-AE6A-56B0-3FD1-15009C3DC0D6}"/>
              </a:ext>
            </a:extLst>
          </p:cNvPr>
          <p:cNvSpPr txBox="1"/>
          <p:nvPr/>
        </p:nvSpPr>
        <p:spPr>
          <a:xfrm>
            <a:off x="8010877" y="3055796"/>
            <a:ext cx="3711728" cy="707886"/>
          </a:xfrm>
          <a:prstGeom prst="rect">
            <a:avLst/>
          </a:prstGeom>
          <a:noFill/>
        </p:spPr>
        <p:txBody>
          <a:bodyPr wrap="square" rtlCol="0">
            <a:spAutoFit/>
          </a:bodyPr>
          <a:lstStyle/>
          <a:p>
            <a:r>
              <a:rPr lang="en-US" sz="2000" dirty="0"/>
              <a:t>Middle part – Interacting with various objects / menus</a:t>
            </a:r>
          </a:p>
        </p:txBody>
      </p:sp>
      <p:sp>
        <p:nvSpPr>
          <p:cNvPr id="24" name="TextBox 23">
            <a:extLst>
              <a:ext uri="{FF2B5EF4-FFF2-40B4-BE49-F238E27FC236}">
                <a16:creationId xmlns:a16="http://schemas.microsoft.com/office/drawing/2014/main" id="{76ED84FF-556D-63C5-6915-6775A939B89C}"/>
              </a:ext>
            </a:extLst>
          </p:cNvPr>
          <p:cNvSpPr txBox="1"/>
          <p:nvPr/>
        </p:nvSpPr>
        <p:spPr>
          <a:xfrm>
            <a:off x="7866787" y="5577194"/>
            <a:ext cx="3711728" cy="707886"/>
          </a:xfrm>
          <a:prstGeom prst="rect">
            <a:avLst/>
          </a:prstGeom>
          <a:noFill/>
        </p:spPr>
        <p:txBody>
          <a:bodyPr wrap="square" rtlCol="0">
            <a:spAutoFit/>
          </a:bodyPr>
          <a:lstStyle/>
          <a:p>
            <a:r>
              <a:rPr lang="en-US" sz="2000" dirty="0"/>
              <a:t>Bottom part – navigation of various menus</a:t>
            </a:r>
          </a:p>
        </p:txBody>
      </p:sp>
      <p:pic>
        <p:nvPicPr>
          <p:cNvPr id="4" name="Content Placeholder 5" descr="A screenshot of a video game&#10;&#10;Description automatically generated">
            <a:extLst>
              <a:ext uri="{FF2B5EF4-FFF2-40B4-BE49-F238E27FC236}">
                <a16:creationId xmlns:a16="http://schemas.microsoft.com/office/drawing/2014/main" id="{9D21B818-18F5-3AC8-1BC0-D4D41FBB4A95}"/>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2180" b="7463"/>
          <a:stretch/>
        </p:blipFill>
        <p:spPr>
          <a:xfrm>
            <a:off x="3338148" y="429034"/>
            <a:ext cx="3589505" cy="6409872"/>
          </a:xfrm>
        </p:spPr>
      </p:pic>
    </p:spTree>
    <p:extLst>
      <p:ext uri="{BB962C8B-B14F-4D97-AF65-F5344CB8AC3E}">
        <p14:creationId xmlns:p14="http://schemas.microsoft.com/office/powerpoint/2010/main" val="3200645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D7ED-C353-0D41-62C8-2FDA628DF0DE}"/>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Consistency</a:t>
            </a:r>
            <a:endParaRPr lang="en-150" sz="2800" dirty="0"/>
          </a:p>
        </p:txBody>
      </p:sp>
      <p:sp>
        <p:nvSpPr>
          <p:cNvPr id="14" name="TextBox 13">
            <a:extLst>
              <a:ext uri="{FF2B5EF4-FFF2-40B4-BE49-F238E27FC236}">
                <a16:creationId xmlns:a16="http://schemas.microsoft.com/office/drawing/2014/main" id="{3760036F-665D-79DA-5D62-468D7DFD85FB}"/>
              </a:ext>
            </a:extLst>
          </p:cNvPr>
          <p:cNvSpPr txBox="1"/>
          <p:nvPr/>
        </p:nvSpPr>
        <p:spPr>
          <a:xfrm>
            <a:off x="469395" y="648789"/>
            <a:ext cx="8108997" cy="1015663"/>
          </a:xfrm>
          <a:prstGeom prst="rect">
            <a:avLst/>
          </a:prstGeom>
          <a:solidFill>
            <a:schemeClr val="bg1"/>
          </a:solidFill>
        </p:spPr>
        <p:txBody>
          <a:bodyPr wrap="square" rtlCol="0">
            <a:spAutoFit/>
          </a:bodyPr>
          <a:lstStyle/>
          <a:p>
            <a:r>
              <a:rPr lang="en-US" sz="2000" dirty="0"/>
              <a:t>It is also consistent with the wording used in the game. For example when you're entering a fight against characters that belong to other players the word "Battle" is used, while "Fight!" is used for every other game map</a:t>
            </a:r>
          </a:p>
        </p:txBody>
      </p:sp>
      <p:pic>
        <p:nvPicPr>
          <p:cNvPr id="3" name="Picture 2">
            <a:extLst>
              <a:ext uri="{FF2B5EF4-FFF2-40B4-BE49-F238E27FC236}">
                <a16:creationId xmlns:a16="http://schemas.microsoft.com/office/drawing/2014/main" id="{9123DF1C-5C29-1A52-3E6C-3BE37D6A4B2F}"/>
              </a:ext>
            </a:extLst>
          </p:cNvPr>
          <p:cNvPicPr>
            <a:picLocks noChangeAspect="1"/>
          </p:cNvPicPr>
          <p:nvPr/>
        </p:nvPicPr>
        <p:blipFill>
          <a:blip r:embed="rId3"/>
          <a:stretch>
            <a:fillRect/>
          </a:stretch>
        </p:blipFill>
        <p:spPr>
          <a:xfrm>
            <a:off x="469395" y="93645"/>
            <a:ext cx="558981" cy="335389"/>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22D126EC-A0DF-C8C8-9D8A-112DEBC698CD}"/>
              </a:ext>
            </a:extLst>
          </p:cNvPr>
          <p:cNvPicPr>
            <a:picLocks noChangeAspect="1"/>
          </p:cNvPicPr>
          <p:nvPr/>
        </p:nvPicPr>
        <p:blipFill rotWithShape="1">
          <a:blip r:embed="rId4">
            <a:extLst>
              <a:ext uri="{28A0092B-C50C-407E-A947-70E740481C1C}">
                <a14:useLocalDpi xmlns:a14="http://schemas.microsoft.com/office/drawing/2010/main" val="0"/>
              </a:ext>
            </a:extLst>
          </a:blip>
          <a:srcRect t="18282" b="14777"/>
          <a:stretch/>
        </p:blipFill>
        <p:spPr>
          <a:xfrm>
            <a:off x="1909132" y="1664452"/>
            <a:ext cx="3445293" cy="5125188"/>
          </a:xfrm>
          <a:prstGeom prst="rect">
            <a:avLst/>
          </a:prstGeom>
        </p:spPr>
      </p:pic>
      <p:pic>
        <p:nvPicPr>
          <p:cNvPr id="6" name="Graphic 5" descr="Add with solid fill">
            <a:extLst>
              <a:ext uri="{FF2B5EF4-FFF2-40B4-BE49-F238E27FC236}">
                <a16:creationId xmlns:a16="http://schemas.microsoft.com/office/drawing/2014/main" id="{2E114978-67CC-9AF5-6BB0-DB95C017C5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870" y="716793"/>
            <a:ext cx="290660" cy="290660"/>
          </a:xfrm>
          <a:prstGeom prst="rect">
            <a:avLst/>
          </a:prstGeom>
        </p:spPr>
      </p:pic>
      <p:pic>
        <p:nvPicPr>
          <p:cNvPr id="8" name="Picture 7" descr="A screenshot of a video game&#10;&#10;Description automatically generated">
            <a:extLst>
              <a:ext uri="{FF2B5EF4-FFF2-40B4-BE49-F238E27FC236}">
                <a16:creationId xmlns:a16="http://schemas.microsoft.com/office/drawing/2014/main" id="{0C4EF2C1-C2D8-72CF-1A58-1DF5A81C7EA8}"/>
              </a:ext>
            </a:extLst>
          </p:cNvPr>
          <p:cNvPicPr>
            <a:picLocks noChangeAspect="1"/>
          </p:cNvPicPr>
          <p:nvPr/>
        </p:nvPicPr>
        <p:blipFill rotWithShape="1">
          <a:blip r:embed="rId7">
            <a:extLst>
              <a:ext uri="{28A0092B-C50C-407E-A947-70E740481C1C}">
                <a14:useLocalDpi xmlns:a14="http://schemas.microsoft.com/office/drawing/2010/main" val="0"/>
              </a:ext>
            </a:extLst>
          </a:blip>
          <a:srcRect t="17869" b="12028"/>
          <a:stretch/>
        </p:blipFill>
        <p:spPr>
          <a:xfrm>
            <a:off x="6493400" y="1664452"/>
            <a:ext cx="3301050" cy="5142530"/>
          </a:xfrm>
          <a:prstGeom prst="rect">
            <a:avLst/>
          </a:prstGeom>
        </p:spPr>
      </p:pic>
    </p:spTree>
    <p:extLst>
      <p:ext uri="{BB962C8B-B14F-4D97-AF65-F5344CB8AC3E}">
        <p14:creationId xmlns:p14="http://schemas.microsoft.com/office/powerpoint/2010/main" val="3228995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D7ED-C353-0D41-62C8-2FDA628DF0DE}"/>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Consistency</a:t>
            </a:r>
            <a:endParaRPr lang="en-150" sz="2800" dirty="0"/>
          </a:p>
        </p:txBody>
      </p:sp>
      <p:sp>
        <p:nvSpPr>
          <p:cNvPr id="14" name="TextBox 13">
            <a:extLst>
              <a:ext uri="{FF2B5EF4-FFF2-40B4-BE49-F238E27FC236}">
                <a16:creationId xmlns:a16="http://schemas.microsoft.com/office/drawing/2014/main" id="{3760036F-665D-79DA-5D62-468D7DFD85FB}"/>
              </a:ext>
            </a:extLst>
          </p:cNvPr>
          <p:cNvSpPr txBox="1"/>
          <p:nvPr/>
        </p:nvSpPr>
        <p:spPr>
          <a:xfrm>
            <a:off x="469396" y="648789"/>
            <a:ext cx="4328848" cy="5632311"/>
          </a:xfrm>
          <a:prstGeom prst="rect">
            <a:avLst/>
          </a:prstGeom>
          <a:solidFill>
            <a:schemeClr val="bg1"/>
          </a:solidFill>
        </p:spPr>
        <p:txBody>
          <a:bodyPr wrap="square" rtlCol="0">
            <a:spAutoFit/>
          </a:bodyPr>
          <a:lstStyle/>
          <a:p>
            <a:r>
              <a:rPr lang="en-US" sz="2000" dirty="0"/>
              <a:t>One inconsistency is on the summoning screen, where you would usually have to confirm an action, but here it is done without confirming</a:t>
            </a:r>
          </a:p>
          <a:p>
            <a:endParaRPr lang="en-US" sz="2000" dirty="0"/>
          </a:p>
          <a:p>
            <a:r>
              <a:rPr lang="en-US" sz="2000" dirty="0"/>
              <a:t>As well as when you want to exit the summoning screen, the</a:t>
            </a:r>
          </a:p>
          <a:p>
            <a:r>
              <a:rPr lang="en-US" sz="2000" dirty="0"/>
              <a:t>confirmation and back button swap meaning (not confirming your action, but undoing it)</a:t>
            </a:r>
          </a:p>
          <a:p>
            <a:endParaRPr lang="en-US" sz="2000" dirty="0"/>
          </a:p>
          <a:p>
            <a:endParaRPr lang="en-US" sz="2000" dirty="0"/>
          </a:p>
          <a:p>
            <a:r>
              <a:rPr lang="en-US" sz="2000" dirty="0"/>
              <a:t>Very inconsistent with the rest of the game and bad UX...</a:t>
            </a:r>
          </a:p>
          <a:p>
            <a:r>
              <a:rPr lang="en-US" sz="2000" dirty="0"/>
              <a:t>but this is also where players spend real money and how the developers make most of their money so... ingenious intentionally bad UX?</a:t>
            </a:r>
          </a:p>
        </p:txBody>
      </p:sp>
      <p:pic>
        <p:nvPicPr>
          <p:cNvPr id="3" name="Picture 2">
            <a:extLst>
              <a:ext uri="{FF2B5EF4-FFF2-40B4-BE49-F238E27FC236}">
                <a16:creationId xmlns:a16="http://schemas.microsoft.com/office/drawing/2014/main" id="{9123DF1C-5C29-1A52-3E6C-3BE37D6A4B2F}"/>
              </a:ext>
            </a:extLst>
          </p:cNvPr>
          <p:cNvPicPr>
            <a:picLocks noChangeAspect="1"/>
          </p:cNvPicPr>
          <p:nvPr/>
        </p:nvPicPr>
        <p:blipFill>
          <a:blip r:embed="rId5"/>
          <a:stretch>
            <a:fillRect/>
          </a:stretch>
        </p:blipFill>
        <p:spPr>
          <a:xfrm>
            <a:off x="469395" y="93645"/>
            <a:ext cx="558981" cy="335389"/>
          </a:xfrm>
          <a:prstGeom prst="rect">
            <a:avLst/>
          </a:prstGeom>
        </p:spPr>
      </p:pic>
      <p:sp>
        <p:nvSpPr>
          <p:cNvPr id="4" name="Minus Sign 3">
            <a:extLst>
              <a:ext uri="{FF2B5EF4-FFF2-40B4-BE49-F238E27FC236}">
                <a16:creationId xmlns:a16="http://schemas.microsoft.com/office/drawing/2014/main" id="{D6D3D6A5-EA86-6A10-8567-6583D4E69A0A}"/>
              </a:ext>
            </a:extLst>
          </p:cNvPr>
          <p:cNvSpPr/>
          <p:nvPr/>
        </p:nvSpPr>
        <p:spPr>
          <a:xfrm>
            <a:off x="193967" y="695924"/>
            <a:ext cx="349946" cy="349946"/>
          </a:xfrm>
          <a:prstGeom prst="mathMin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pic>
        <p:nvPicPr>
          <p:cNvPr id="9" name="Graphic 8" descr="Question Mark with solid fill">
            <a:extLst>
              <a:ext uri="{FF2B5EF4-FFF2-40B4-BE49-F238E27FC236}">
                <a16:creationId xmlns:a16="http://schemas.microsoft.com/office/drawing/2014/main" id="{C594C3C0-D9AB-9295-8080-220D6BFDBD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3967" y="4316562"/>
            <a:ext cx="327581" cy="327581"/>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AADFC189-5150-AFA9-0B64-00BBCF2765D8}"/>
              </a:ext>
            </a:extLst>
          </p:cNvPr>
          <p:cNvPicPr>
            <a:picLocks noChangeAspect="1"/>
          </p:cNvPicPr>
          <p:nvPr/>
        </p:nvPicPr>
        <p:blipFill rotWithShape="1">
          <a:blip r:embed="rId8">
            <a:extLst>
              <a:ext uri="{28A0092B-C50C-407E-A947-70E740481C1C}">
                <a14:useLocalDpi xmlns:a14="http://schemas.microsoft.com/office/drawing/2010/main" val="0"/>
              </a:ext>
            </a:extLst>
          </a:blip>
          <a:srcRect l="6117" t="37070" r="6569" b="32223"/>
          <a:stretch/>
        </p:blipFill>
        <p:spPr>
          <a:xfrm>
            <a:off x="5060735" y="2817701"/>
            <a:ext cx="3063712" cy="2394408"/>
          </a:xfrm>
          <a:prstGeom prst="rect">
            <a:avLst/>
          </a:prstGeom>
        </p:spPr>
      </p:pic>
      <p:pic>
        <p:nvPicPr>
          <p:cNvPr id="13" name="VideoEditor_20230608_101459">
            <a:hlinkClick r:id="" action="ppaction://media"/>
            <a:extLst>
              <a:ext uri="{FF2B5EF4-FFF2-40B4-BE49-F238E27FC236}">
                <a16:creationId xmlns:a16="http://schemas.microsoft.com/office/drawing/2014/main" id="{CB252ADC-7618-3FD6-D7DF-4DE2C9075E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t="12247" b="7905"/>
          <a:stretch/>
        </p:blipFill>
        <p:spPr>
          <a:xfrm>
            <a:off x="8314441" y="0"/>
            <a:ext cx="3869809" cy="6873659"/>
          </a:xfrm>
          <a:prstGeom prst="rect">
            <a:avLst/>
          </a:prstGeom>
        </p:spPr>
      </p:pic>
    </p:spTree>
    <p:extLst>
      <p:ext uri="{BB962C8B-B14F-4D97-AF65-F5344CB8AC3E}">
        <p14:creationId xmlns:p14="http://schemas.microsoft.com/office/powerpoint/2010/main" val="12803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249423"/>
            <a:ext cx="10058400" cy="1020923"/>
          </a:xfrm>
        </p:spPr>
        <p:txBody>
          <a:bodyPr>
            <a:normAutofit/>
          </a:bodyPr>
          <a:lstStyle/>
          <a:p>
            <a:r>
              <a:rPr lang="en-US" sz="4400" b="1" dirty="0">
                <a:latin typeface="Calibri" panose="020F0502020204030204" pitchFamily="34" charset="0"/>
                <a:cs typeface="Calibri" panose="020F0502020204030204" pitchFamily="34" charset="0"/>
              </a:rPr>
              <a:t>Error Prevention</a:t>
            </a:r>
            <a:endParaRPr lang="en-150" sz="44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EABFBCCD-253F-CBF3-B61D-6E19CBE284ED}"/>
              </a:ext>
            </a:extLst>
          </p:cNvPr>
          <p:cNvSpPr>
            <a:spLocks noGrp="1"/>
          </p:cNvSpPr>
          <p:nvPr>
            <p:ph idx="1"/>
          </p:nvPr>
        </p:nvSpPr>
        <p:spPr>
          <a:xfrm>
            <a:off x="401486" y="1763472"/>
            <a:ext cx="4094314" cy="4023360"/>
          </a:xfrm>
        </p:spPr>
        <p:txBody>
          <a:bodyPr>
            <a:noAutofit/>
          </a:bodyPr>
          <a:lstStyle/>
          <a:p>
            <a:r>
              <a:rPr lang="en-US" sz="2400" dirty="0"/>
              <a:t>As mentioned before, almost everything needs confirmation, so errors hardly occur</a:t>
            </a:r>
          </a:p>
          <a:p>
            <a:r>
              <a:rPr lang="en-US" sz="2400" dirty="0"/>
              <a:t>But even when you're playing the game proper, there is error prevention for your actions! While not on by default, you can select your actions to be confirmed by a tap instead of them being done on a swipe</a:t>
            </a:r>
            <a:endParaRPr lang="en-150" sz="2400" dirty="0"/>
          </a:p>
        </p:txBody>
      </p:sp>
      <p:pic>
        <p:nvPicPr>
          <p:cNvPr id="37" name="Graphic 36" descr="Add with solid fill">
            <a:extLst>
              <a:ext uri="{FF2B5EF4-FFF2-40B4-BE49-F238E27FC236}">
                <a16:creationId xmlns:a16="http://schemas.microsoft.com/office/drawing/2014/main" id="{85E551F6-78E7-E3E5-BB12-790C9EEF18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8232" y="1800875"/>
            <a:ext cx="290660" cy="290660"/>
          </a:xfrm>
          <a:prstGeom prst="rect">
            <a:avLst/>
          </a:prstGeom>
        </p:spPr>
      </p:pic>
      <p:pic>
        <p:nvPicPr>
          <p:cNvPr id="9" name="Picture 8" descr="A screenshot of a phone&#10;&#10;Description automatically generated with low confidence">
            <a:extLst>
              <a:ext uri="{FF2B5EF4-FFF2-40B4-BE49-F238E27FC236}">
                <a16:creationId xmlns:a16="http://schemas.microsoft.com/office/drawing/2014/main" id="{C02FFF02-F64D-D544-D752-C25BB4932C94}"/>
              </a:ext>
            </a:extLst>
          </p:cNvPr>
          <p:cNvPicPr>
            <a:picLocks noChangeAspect="1"/>
          </p:cNvPicPr>
          <p:nvPr/>
        </p:nvPicPr>
        <p:blipFill rotWithShape="1">
          <a:blip r:embed="rId8">
            <a:extLst>
              <a:ext uri="{28A0092B-C50C-407E-A947-70E740481C1C}">
                <a14:useLocalDpi xmlns:a14="http://schemas.microsoft.com/office/drawing/2010/main" val="0"/>
              </a:ext>
            </a:extLst>
          </a:blip>
          <a:srcRect l="3983" t="47285" r="4145" b="42155"/>
          <a:stretch/>
        </p:blipFill>
        <p:spPr>
          <a:xfrm>
            <a:off x="5293675" y="249423"/>
            <a:ext cx="3077979" cy="786124"/>
          </a:xfrm>
          <a:prstGeom prst="rect">
            <a:avLst/>
          </a:prstGeom>
        </p:spPr>
      </p:pic>
      <p:pic>
        <p:nvPicPr>
          <p:cNvPr id="12" name="Picture 11" descr="A screenshot of a phone&#10;&#10;Description automatically generated with low confidence">
            <a:extLst>
              <a:ext uri="{FF2B5EF4-FFF2-40B4-BE49-F238E27FC236}">
                <a16:creationId xmlns:a16="http://schemas.microsoft.com/office/drawing/2014/main" id="{4969612B-7992-6561-F658-937A075F6D50}"/>
              </a:ext>
            </a:extLst>
          </p:cNvPr>
          <p:cNvPicPr>
            <a:picLocks noChangeAspect="1"/>
          </p:cNvPicPr>
          <p:nvPr/>
        </p:nvPicPr>
        <p:blipFill rotWithShape="1">
          <a:blip r:embed="rId9">
            <a:extLst>
              <a:ext uri="{28A0092B-C50C-407E-A947-70E740481C1C}">
                <a14:useLocalDpi xmlns:a14="http://schemas.microsoft.com/office/drawing/2010/main" val="0"/>
              </a:ext>
            </a:extLst>
          </a:blip>
          <a:srcRect l="4127" t="47202" r="3809" b="41750"/>
          <a:stretch/>
        </p:blipFill>
        <p:spPr>
          <a:xfrm>
            <a:off x="8734251" y="212178"/>
            <a:ext cx="3087632" cy="823369"/>
          </a:xfrm>
          <a:prstGeom prst="rect">
            <a:avLst/>
          </a:prstGeom>
        </p:spPr>
      </p:pic>
      <p:pic>
        <p:nvPicPr>
          <p:cNvPr id="13" name="feh13">
            <a:hlinkClick r:id="" action="ppaction://media"/>
            <a:extLst>
              <a:ext uri="{FF2B5EF4-FFF2-40B4-BE49-F238E27FC236}">
                <a16:creationId xmlns:a16="http://schemas.microsoft.com/office/drawing/2014/main" id="{121413FF-02D6-822F-E099-C25FB8F0F16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t="12302" b="7222"/>
          <a:stretch/>
        </p:blipFill>
        <p:spPr>
          <a:xfrm>
            <a:off x="5293675" y="1189929"/>
            <a:ext cx="3082925" cy="5519058"/>
          </a:xfrm>
          <a:prstGeom prst="rect">
            <a:avLst/>
          </a:prstGeom>
        </p:spPr>
      </p:pic>
      <p:pic>
        <p:nvPicPr>
          <p:cNvPr id="14" name="feh14">
            <a:hlinkClick r:id="" action="ppaction://media"/>
            <a:extLst>
              <a:ext uri="{FF2B5EF4-FFF2-40B4-BE49-F238E27FC236}">
                <a16:creationId xmlns:a16="http://schemas.microsoft.com/office/drawing/2014/main" id="{DFCDA15D-8154-29B3-8759-151907F296B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t="12953" b="6571"/>
          <a:stretch/>
        </p:blipFill>
        <p:spPr>
          <a:xfrm>
            <a:off x="8743903" y="1189929"/>
            <a:ext cx="3082925" cy="5519058"/>
          </a:xfrm>
          <a:prstGeom prst="rect">
            <a:avLst/>
          </a:prstGeom>
        </p:spPr>
      </p:pic>
      <p:sp>
        <p:nvSpPr>
          <p:cNvPr id="15" name="TextBox 14">
            <a:extLst>
              <a:ext uri="{FF2B5EF4-FFF2-40B4-BE49-F238E27FC236}">
                <a16:creationId xmlns:a16="http://schemas.microsoft.com/office/drawing/2014/main" id="{ED0D3B92-09F6-4690-F494-25E6B74360A4}"/>
              </a:ext>
            </a:extLst>
          </p:cNvPr>
          <p:cNvSpPr txBox="1"/>
          <p:nvPr/>
        </p:nvSpPr>
        <p:spPr>
          <a:xfrm rot="5400000">
            <a:off x="7457958" y="3605875"/>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sp>
        <p:nvSpPr>
          <p:cNvPr id="16" name="TextBox 15">
            <a:extLst>
              <a:ext uri="{FF2B5EF4-FFF2-40B4-BE49-F238E27FC236}">
                <a16:creationId xmlns:a16="http://schemas.microsoft.com/office/drawing/2014/main" id="{CDAA318F-6104-7AC7-EFA5-8509DCA34E44}"/>
              </a:ext>
            </a:extLst>
          </p:cNvPr>
          <p:cNvSpPr txBox="1"/>
          <p:nvPr/>
        </p:nvSpPr>
        <p:spPr>
          <a:xfrm rot="5400000">
            <a:off x="10913132" y="3605875"/>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pic>
        <p:nvPicPr>
          <p:cNvPr id="17" name="Picture 16">
            <a:extLst>
              <a:ext uri="{FF2B5EF4-FFF2-40B4-BE49-F238E27FC236}">
                <a16:creationId xmlns:a16="http://schemas.microsoft.com/office/drawing/2014/main" id="{BE77A17B-2CE5-6302-D8E4-82CBFBDE3EE3}"/>
              </a:ext>
            </a:extLst>
          </p:cNvPr>
          <p:cNvPicPr>
            <a:picLocks noChangeAspect="1"/>
          </p:cNvPicPr>
          <p:nvPr/>
        </p:nvPicPr>
        <p:blipFill>
          <a:blip r:embed="rId12"/>
          <a:stretch>
            <a:fillRect/>
          </a:stretch>
        </p:blipFill>
        <p:spPr>
          <a:xfrm>
            <a:off x="363167" y="576237"/>
            <a:ext cx="712995" cy="641696"/>
          </a:xfrm>
          <a:prstGeom prst="rect">
            <a:avLst/>
          </a:prstGeom>
        </p:spPr>
      </p:pic>
    </p:spTree>
    <p:extLst>
      <p:ext uri="{BB962C8B-B14F-4D97-AF65-F5344CB8AC3E}">
        <p14:creationId xmlns:p14="http://schemas.microsoft.com/office/powerpoint/2010/main" val="913624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video>
              <p:cMediaNode vol="80000">
                <p:cTn id="13" fill="hold" display="0">
                  <p:stCondLst>
                    <p:cond delay="indefinite"/>
                  </p:stCondLst>
                </p:cTn>
                <p:tgtEl>
                  <p:spTgt spid="1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7DF2-A462-5578-05AF-275FC08504C4}"/>
              </a:ext>
            </a:extLst>
          </p:cNvPr>
          <p:cNvSpPr>
            <a:spLocks noGrp="1"/>
          </p:cNvSpPr>
          <p:nvPr>
            <p:ph type="title"/>
          </p:nvPr>
        </p:nvSpPr>
        <p:spPr>
          <a:xfrm>
            <a:off x="1097280" y="0"/>
            <a:ext cx="10058400" cy="1450757"/>
          </a:xfrm>
        </p:spPr>
        <p:txBody>
          <a:bodyPr>
            <a:normAutofit/>
          </a:bodyPr>
          <a:lstStyle/>
          <a:p>
            <a:pPr algn="ctr"/>
            <a:r>
              <a:rPr lang="en-US" sz="6600" dirty="0">
                <a:latin typeface="Quire Sans" panose="020B0502040204020203" pitchFamily="34" charset="0"/>
                <a:ea typeface="Open Sans" pitchFamily="2" charset="0"/>
                <a:cs typeface="Quire Sans" panose="020B0502040204020203" pitchFamily="34" charset="0"/>
              </a:rPr>
              <a:t>Content</a:t>
            </a:r>
            <a:endParaRPr lang="en-150" sz="6600" dirty="0">
              <a:latin typeface="Quire Sans" panose="020B0502040204020203" pitchFamily="34" charset="0"/>
              <a:ea typeface="Open Sans" pitchFamily="2" charset="0"/>
              <a:cs typeface="Quire Sans" panose="020B0502040204020203" pitchFamily="34" charset="0"/>
            </a:endParaRPr>
          </a:p>
        </p:txBody>
      </p:sp>
      <p:sp>
        <p:nvSpPr>
          <p:cNvPr id="3" name="Content Placeholder 2">
            <a:extLst>
              <a:ext uri="{FF2B5EF4-FFF2-40B4-BE49-F238E27FC236}">
                <a16:creationId xmlns:a16="http://schemas.microsoft.com/office/drawing/2014/main" id="{F3617409-96B7-9B23-5AA8-D1BAB83BFAB2}"/>
              </a:ext>
            </a:extLst>
          </p:cNvPr>
          <p:cNvSpPr>
            <a:spLocks noGrp="1"/>
          </p:cNvSpPr>
          <p:nvPr>
            <p:ph idx="1"/>
          </p:nvPr>
        </p:nvSpPr>
        <p:spPr>
          <a:xfrm>
            <a:off x="4738977" y="5770986"/>
            <a:ext cx="4838656" cy="713871"/>
          </a:xfrm>
        </p:spPr>
        <p:txBody>
          <a:bodyPr numCol="2">
            <a:normAutofit/>
          </a:bodyPr>
          <a:lstStyle/>
          <a:p>
            <a:pPr marL="0" indent="0">
              <a:buNone/>
            </a:pPr>
            <a:r>
              <a:rPr lang="en-US" sz="2400" dirty="0">
                <a:solidFill>
                  <a:schemeClr val="tx1"/>
                </a:solidFill>
                <a:latin typeface="Jost" pitchFamily="2" charset="0"/>
                <a:ea typeface="Jost" pitchFamily="2" charset="0"/>
              </a:rPr>
              <a:t>11</a:t>
            </a:r>
            <a:r>
              <a:rPr lang="en-US" sz="2400" dirty="0">
                <a:solidFill>
                  <a:schemeClr val="tx1"/>
                </a:solidFill>
                <a:latin typeface="Jost" pitchFamily="2" charset="0"/>
                <a:ea typeface="Jost" pitchFamily="2" charset="0"/>
                <a:cs typeface="Open Sans" pitchFamily="2" charset="0"/>
              </a:rPr>
              <a:t> – Conclusion</a:t>
            </a:r>
            <a:endParaRPr lang="en-US" sz="2400" dirty="0">
              <a:solidFill>
                <a:schemeClr val="tx1"/>
              </a:solidFill>
              <a:latin typeface="Jost" pitchFamily="2" charset="0"/>
              <a:ea typeface="Jost" pitchFamily="2" charset="0"/>
            </a:endParaRPr>
          </a:p>
        </p:txBody>
      </p:sp>
      <p:sp>
        <p:nvSpPr>
          <p:cNvPr id="4" name="TextBox 3">
            <a:extLst>
              <a:ext uri="{FF2B5EF4-FFF2-40B4-BE49-F238E27FC236}">
                <a16:creationId xmlns:a16="http://schemas.microsoft.com/office/drawing/2014/main" id="{5C6D79D2-C5DA-2344-3976-ACD937982EF0}"/>
              </a:ext>
            </a:extLst>
          </p:cNvPr>
          <p:cNvSpPr txBox="1"/>
          <p:nvPr/>
        </p:nvSpPr>
        <p:spPr>
          <a:xfrm>
            <a:off x="2713436" y="2241201"/>
            <a:ext cx="3054995" cy="3416320"/>
          </a:xfrm>
          <a:prstGeom prst="rect">
            <a:avLst/>
          </a:prstGeom>
          <a:noFill/>
        </p:spPr>
        <p:txBody>
          <a:bodyPr wrap="square" rtlCol="0">
            <a:spAutoFit/>
          </a:bodyPr>
          <a:lstStyle/>
          <a:p>
            <a:r>
              <a:rPr lang="en-US" sz="2400" dirty="0">
                <a:latin typeface="Jost" pitchFamily="2" charset="0"/>
                <a:ea typeface="Jost" pitchFamily="2" charset="0"/>
                <a:cs typeface="Open Sans" pitchFamily="2" charset="0"/>
              </a:rPr>
              <a:t>1 – Visibility</a:t>
            </a:r>
          </a:p>
          <a:p>
            <a:endParaRPr lang="en-US" sz="2400" dirty="0">
              <a:latin typeface="Jost" pitchFamily="2" charset="0"/>
              <a:ea typeface="Jost" pitchFamily="2" charset="0"/>
              <a:cs typeface="Open Sans" pitchFamily="2" charset="0"/>
            </a:endParaRPr>
          </a:p>
          <a:p>
            <a:r>
              <a:rPr lang="en-US" sz="2400" dirty="0">
                <a:latin typeface="Jost" pitchFamily="2" charset="0"/>
                <a:ea typeface="Jost" pitchFamily="2" charset="0"/>
                <a:cs typeface="Open Sans" pitchFamily="2" charset="0"/>
              </a:rPr>
              <a:t>3 – Freedom</a:t>
            </a:r>
          </a:p>
          <a:p>
            <a:endParaRPr lang="en-US" sz="2400" dirty="0">
              <a:latin typeface="Jost" pitchFamily="2" charset="0"/>
              <a:ea typeface="Jost" pitchFamily="2" charset="0"/>
              <a:cs typeface="Open Sans" pitchFamily="2" charset="0"/>
            </a:endParaRPr>
          </a:p>
          <a:p>
            <a:r>
              <a:rPr lang="en-US" sz="2400" dirty="0">
                <a:latin typeface="Jost" pitchFamily="2" charset="0"/>
                <a:ea typeface="Jost" pitchFamily="2" charset="0"/>
                <a:cs typeface="Open Sans" pitchFamily="2" charset="0"/>
              </a:rPr>
              <a:t>5 – Error Prevention</a:t>
            </a:r>
          </a:p>
          <a:p>
            <a:endParaRPr lang="en-US" sz="2400" dirty="0">
              <a:latin typeface="Jost" pitchFamily="2" charset="0"/>
              <a:ea typeface="Jost" pitchFamily="2" charset="0"/>
              <a:cs typeface="Open Sans" pitchFamily="2" charset="0"/>
            </a:endParaRPr>
          </a:p>
          <a:p>
            <a:r>
              <a:rPr lang="en-US" sz="2400" dirty="0">
                <a:latin typeface="Jost" pitchFamily="2" charset="0"/>
                <a:ea typeface="Jost" pitchFamily="2" charset="0"/>
                <a:cs typeface="Open Sans" pitchFamily="2" charset="0"/>
              </a:rPr>
              <a:t>7 – Flexibility</a:t>
            </a:r>
          </a:p>
          <a:p>
            <a:endParaRPr lang="en-US" sz="2400" dirty="0">
              <a:latin typeface="Jost" pitchFamily="2" charset="0"/>
              <a:ea typeface="Jost" pitchFamily="2" charset="0"/>
              <a:cs typeface="Open Sans" pitchFamily="2" charset="0"/>
            </a:endParaRPr>
          </a:p>
          <a:p>
            <a:r>
              <a:rPr lang="en-US" sz="2400" dirty="0">
                <a:latin typeface="Jost" pitchFamily="2" charset="0"/>
                <a:ea typeface="Jost" pitchFamily="2" charset="0"/>
                <a:cs typeface="Open Sans" pitchFamily="2" charset="0"/>
              </a:rPr>
              <a:t>9 – Error Recovery</a:t>
            </a:r>
          </a:p>
        </p:txBody>
      </p:sp>
      <p:sp>
        <p:nvSpPr>
          <p:cNvPr id="5" name="TextBox 4">
            <a:extLst>
              <a:ext uri="{FF2B5EF4-FFF2-40B4-BE49-F238E27FC236}">
                <a16:creationId xmlns:a16="http://schemas.microsoft.com/office/drawing/2014/main" id="{30079439-B182-6E54-534A-8D79FD6E2724}"/>
              </a:ext>
            </a:extLst>
          </p:cNvPr>
          <p:cNvSpPr txBox="1"/>
          <p:nvPr/>
        </p:nvSpPr>
        <p:spPr>
          <a:xfrm>
            <a:off x="6913180" y="2241201"/>
            <a:ext cx="4242500" cy="3416320"/>
          </a:xfrm>
          <a:prstGeom prst="rect">
            <a:avLst/>
          </a:prstGeom>
          <a:noFill/>
        </p:spPr>
        <p:txBody>
          <a:bodyPr wrap="square" rtlCol="0">
            <a:spAutoFit/>
          </a:bodyPr>
          <a:lstStyle/>
          <a:p>
            <a:r>
              <a:rPr lang="en-US" sz="2400" dirty="0">
                <a:latin typeface="Jost" pitchFamily="2" charset="0"/>
                <a:ea typeface="Jost" pitchFamily="2" charset="0"/>
              </a:rPr>
              <a:t>2 – Mapping</a:t>
            </a:r>
          </a:p>
          <a:p>
            <a:endParaRPr lang="en-US" sz="2400" dirty="0">
              <a:latin typeface="Jost" pitchFamily="2" charset="0"/>
              <a:ea typeface="Jost" pitchFamily="2" charset="0"/>
            </a:endParaRPr>
          </a:p>
          <a:p>
            <a:r>
              <a:rPr lang="en-US" sz="2400" dirty="0">
                <a:latin typeface="Jost" pitchFamily="2" charset="0"/>
                <a:ea typeface="Jost" pitchFamily="2" charset="0"/>
              </a:rPr>
              <a:t>4 – Consistency</a:t>
            </a:r>
          </a:p>
          <a:p>
            <a:endParaRPr lang="en-US" sz="2400" dirty="0">
              <a:latin typeface="Jost" pitchFamily="2" charset="0"/>
              <a:ea typeface="Jost" pitchFamily="2" charset="0"/>
            </a:endParaRPr>
          </a:p>
          <a:p>
            <a:r>
              <a:rPr lang="en-US" sz="2400" dirty="0">
                <a:latin typeface="Jost" pitchFamily="2" charset="0"/>
                <a:ea typeface="Jost" pitchFamily="2" charset="0"/>
              </a:rPr>
              <a:t>6- Recognition</a:t>
            </a:r>
          </a:p>
          <a:p>
            <a:endParaRPr lang="en-US" sz="2400" dirty="0">
              <a:latin typeface="Jost" pitchFamily="2" charset="0"/>
              <a:ea typeface="Jost" pitchFamily="2" charset="0"/>
            </a:endParaRPr>
          </a:p>
          <a:p>
            <a:r>
              <a:rPr lang="en-US" sz="2400" dirty="0">
                <a:latin typeface="Jost" pitchFamily="2" charset="0"/>
                <a:ea typeface="Jost" pitchFamily="2" charset="0"/>
              </a:rPr>
              <a:t>8 – Minimalism / Aesthetics</a:t>
            </a:r>
          </a:p>
          <a:p>
            <a:endParaRPr lang="en-US" sz="2400" dirty="0">
              <a:latin typeface="Jost" pitchFamily="2" charset="0"/>
              <a:ea typeface="Jost" pitchFamily="2" charset="0"/>
            </a:endParaRPr>
          </a:p>
          <a:p>
            <a:r>
              <a:rPr lang="en-US" sz="2400" dirty="0">
                <a:latin typeface="Jost" pitchFamily="2" charset="0"/>
                <a:ea typeface="Jost" pitchFamily="2" charset="0"/>
              </a:rPr>
              <a:t>10 - Help</a:t>
            </a:r>
          </a:p>
        </p:txBody>
      </p:sp>
      <p:pic>
        <p:nvPicPr>
          <p:cNvPr id="7" name="Picture 6">
            <a:extLst>
              <a:ext uri="{FF2B5EF4-FFF2-40B4-BE49-F238E27FC236}">
                <a16:creationId xmlns:a16="http://schemas.microsoft.com/office/drawing/2014/main" id="{2DC4492A-BEC9-7F7C-FFBC-D754B2923110}"/>
              </a:ext>
            </a:extLst>
          </p:cNvPr>
          <p:cNvPicPr>
            <a:picLocks noChangeAspect="1"/>
          </p:cNvPicPr>
          <p:nvPr/>
        </p:nvPicPr>
        <p:blipFill>
          <a:blip r:embed="rId2"/>
          <a:stretch>
            <a:fillRect/>
          </a:stretch>
        </p:blipFill>
        <p:spPr>
          <a:xfrm>
            <a:off x="2165774" y="2211221"/>
            <a:ext cx="577642" cy="501998"/>
          </a:xfrm>
          <a:prstGeom prst="rect">
            <a:avLst/>
          </a:prstGeom>
        </p:spPr>
      </p:pic>
      <p:pic>
        <p:nvPicPr>
          <p:cNvPr id="9" name="Picture 8">
            <a:extLst>
              <a:ext uri="{FF2B5EF4-FFF2-40B4-BE49-F238E27FC236}">
                <a16:creationId xmlns:a16="http://schemas.microsoft.com/office/drawing/2014/main" id="{6A5ACC8E-76E3-8C4E-C565-150F83CB51C9}"/>
              </a:ext>
            </a:extLst>
          </p:cNvPr>
          <p:cNvPicPr>
            <a:picLocks noChangeAspect="1"/>
          </p:cNvPicPr>
          <p:nvPr/>
        </p:nvPicPr>
        <p:blipFill>
          <a:blip r:embed="rId3"/>
          <a:stretch>
            <a:fillRect/>
          </a:stretch>
        </p:blipFill>
        <p:spPr>
          <a:xfrm>
            <a:off x="2257810" y="2826168"/>
            <a:ext cx="431565" cy="640233"/>
          </a:xfrm>
          <a:prstGeom prst="rect">
            <a:avLst/>
          </a:prstGeom>
        </p:spPr>
      </p:pic>
      <p:pic>
        <p:nvPicPr>
          <p:cNvPr id="11" name="Picture 10">
            <a:extLst>
              <a:ext uri="{FF2B5EF4-FFF2-40B4-BE49-F238E27FC236}">
                <a16:creationId xmlns:a16="http://schemas.microsoft.com/office/drawing/2014/main" id="{A8E9CF04-7A4A-DF24-B6DB-9C04D132E494}"/>
              </a:ext>
            </a:extLst>
          </p:cNvPr>
          <p:cNvPicPr>
            <a:picLocks noChangeAspect="1"/>
          </p:cNvPicPr>
          <p:nvPr/>
        </p:nvPicPr>
        <p:blipFill>
          <a:blip r:embed="rId4"/>
          <a:stretch>
            <a:fillRect/>
          </a:stretch>
        </p:blipFill>
        <p:spPr>
          <a:xfrm>
            <a:off x="2217921" y="3711503"/>
            <a:ext cx="511343" cy="460209"/>
          </a:xfrm>
          <a:prstGeom prst="rect">
            <a:avLst/>
          </a:prstGeom>
        </p:spPr>
      </p:pic>
      <p:pic>
        <p:nvPicPr>
          <p:cNvPr id="13" name="Picture 12">
            <a:extLst>
              <a:ext uri="{FF2B5EF4-FFF2-40B4-BE49-F238E27FC236}">
                <a16:creationId xmlns:a16="http://schemas.microsoft.com/office/drawing/2014/main" id="{BD8B5F14-2508-8A75-EFB1-CA4E76D3347E}"/>
              </a:ext>
            </a:extLst>
          </p:cNvPr>
          <p:cNvPicPr>
            <a:picLocks noChangeAspect="1"/>
          </p:cNvPicPr>
          <p:nvPr/>
        </p:nvPicPr>
        <p:blipFill>
          <a:blip r:embed="rId5"/>
          <a:stretch>
            <a:fillRect/>
          </a:stretch>
        </p:blipFill>
        <p:spPr>
          <a:xfrm>
            <a:off x="2230828" y="4402417"/>
            <a:ext cx="488530" cy="460210"/>
          </a:xfrm>
          <a:prstGeom prst="rect">
            <a:avLst/>
          </a:prstGeom>
        </p:spPr>
      </p:pic>
      <p:pic>
        <p:nvPicPr>
          <p:cNvPr id="17" name="Picture 16">
            <a:extLst>
              <a:ext uri="{FF2B5EF4-FFF2-40B4-BE49-F238E27FC236}">
                <a16:creationId xmlns:a16="http://schemas.microsoft.com/office/drawing/2014/main" id="{56B400E7-6DCA-C38B-485C-2C62A34927AF}"/>
              </a:ext>
            </a:extLst>
          </p:cNvPr>
          <p:cNvPicPr>
            <a:picLocks noChangeAspect="1"/>
          </p:cNvPicPr>
          <p:nvPr/>
        </p:nvPicPr>
        <p:blipFill>
          <a:blip r:embed="rId6"/>
          <a:stretch>
            <a:fillRect/>
          </a:stretch>
        </p:blipFill>
        <p:spPr>
          <a:xfrm>
            <a:off x="2391109" y="5131606"/>
            <a:ext cx="261560" cy="477347"/>
          </a:xfrm>
          <a:prstGeom prst="rect">
            <a:avLst/>
          </a:prstGeom>
        </p:spPr>
      </p:pic>
      <p:pic>
        <p:nvPicPr>
          <p:cNvPr id="19" name="Picture 18">
            <a:extLst>
              <a:ext uri="{FF2B5EF4-FFF2-40B4-BE49-F238E27FC236}">
                <a16:creationId xmlns:a16="http://schemas.microsoft.com/office/drawing/2014/main" id="{E5DDA1B2-FAC9-0280-26CC-C8A1484898A2}"/>
              </a:ext>
            </a:extLst>
          </p:cNvPr>
          <p:cNvPicPr>
            <a:picLocks noChangeAspect="1"/>
          </p:cNvPicPr>
          <p:nvPr/>
        </p:nvPicPr>
        <p:blipFill>
          <a:blip r:embed="rId7"/>
          <a:stretch>
            <a:fillRect/>
          </a:stretch>
        </p:blipFill>
        <p:spPr>
          <a:xfrm>
            <a:off x="6417942" y="2287520"/>
            <a:ext cx="495238" cy="368254"/>
          </a:xfrm>
          <a:prstGeom prst="rect">
            <a:avLst/>
          </a:prstGeom>
        </p:spPr>
      </p:pic>
      <p:pic>
        <p:nvPicPr>
          <p:cNvPr id="21" name="Picture 20">
            <a:extLst>
              <a:ext uri="{FF2B5EF4-FFF2-40B4-BE49-F238E27FC236}">
                <a16:creationId xmlns:a16="http://schemas.microsoft.com/office/drawing/2014/main" id="{F6599F53-DEE6-57BB-1F01-3BA1B0569040}"/>
              </a:ext>
            </a:extLst>
          </p:cNvPr>
          <p:cNvPicPr>
            <a:picLocks noChangeAspect="1"/>
          </p:cNvPicPr>
          <p:nvPr/>
        </p:nvPicPr>
        <p:blipFill>
          <a:blip r:embed="rId8"/>
          <a:stretch>
            <a:fillRect/>
          </a:stretch>
        </p:blipFill>
        <p:spPr>
          <a:xfrm>
            <a:off x="6405244" y="3031618"/>
            <a:ext cx="507936" cy="304762"/>
          </a:xfrm>
          <a:prstGeom prst="rect">
            <a:avLst/>
          </a:prstGeom>
        </p:spPr>
      </p:pic>
      <p:pic>
        <p:nvPicPr>
          <p:cNvPr id="23" name="Picture 22">
            <a:extLst>
              <a:ext uri="{FF2B5EF4-FFF2-40B4-BE49-F238E27FC236}">
                <a16:creationId xmlns:a16="http://schemas.microsoft.com/office/drawing/2014/main" id="{528302E4-9B2A-7132-27D3-895E81732123}"/>
              </a:ext>
            </a:extLst>
          </p:cNvPr>
          <p:cNvPicPr>
            <a:picLocks noChangeAspect="1"/>
          </p:cNvPicPr>
          <p:nvPr/>
        </p:nvPicPr>
        <p:blipFill>
          <a:blip r:embed="rId9"/>
          <a:stretch>
            <a:fillRect/>
          </a:stretch>
        </p:blipFill>
        <p:spPr>
          <a:xfrm>
            <a:off x="6356585" y="3717927"/>
            <a:ext cx="597087" cy="425511"/>
          </a:xfrm>
          <a:prstGeom prst="rect">
            <a:avLst/>
          </a:prstGeom>
        </p:spPr>
      </p:pic>
      <p:pic>
        <p:nvPicPr>
          <p:cNvPr id="25" name="Picture 24">
            <a:extLst>
              <a:ext uri="{FF2B5EF4-FFF2-40B4-BE49-F238E27FC236}">
                <a16:creationId xmlns:a16="http://schemas.microsoft.com/office/drawing/2014/main" id="{1D38494E-EF66-6596-403B-4BA6846ECF4E}"/>
              </a:ext>
            </a:extLst>
          </p:cNvPr>
          <p:cNvPicPr>
            <a:picLocks noChangeAspect="1"/>
          </p:cNvPicPr>
          <p:nvPr/>
        </p:nvPicPr>
        <p:blipFill>
          <a:blip r:embed="rId10"/>
          <a:stretch>
            <a:fillRect/>
          </a:stretch>
        </p:blipFill>
        <p:spPr>
          <a:xfrm>
            <a:off x="6405244" y="4468839"/>
            <a:ext cx="576841" cy="374946"/>
          </a:xfrm>
          <a:prstGeom prst="rect">
            <a:avLst/>
          </a:prstGeom>
        </p:spPr>
      </p:pic>
      <p:pic>
        <p:nvPicPr>
          <p:cNvPr id="27" name="Picture 26">
            <a:extLst>
              <a:ext uri="{FF2B5EF4-FFF2-40B4-BE49-F238E27FC236}">
                <a16:creationId xmlns:a16="http://schemas.microsoft.com/office/drawing/2014/main" id="{61957E6B-670D-AF9A-27D1-71AD0576900D}"/>
              </a:ext>
            </a:extLst>
          </p:cNvPr>
          <p:cNvPicPr>
            <a:picLocks noChangeAspect="1"/>
          </p:cNvPicPr>
          <p:nvPr/>
        </p:nvPicPr>
        <p:blipFill>
          <a:blip r:embed="rId11"/>
          <a:stretch>
            <a:fillRect/>
          </a:stretch>
        </p:blipFill>
        <p:spPr>
          <a:xfrm>
            <a:off x="6483571" y="5169430"/>
            <a:ext cx="420185" cy="403599"/>
          </a:xfrm>
          <a:prstGeom prst="rect">
            <a:avLst/>
          </a:prstGeom>
        </p:spPr>
      </p:pic>
    </p:spTree>
    <p:extLst>
      <p:ext uri="{BB962C8B-B14F-4D97-AF65-F5344CB8AC3E}">
        <p14:creationId xmlns:p14="http://schemas.microsoft.com/office/powerpoint/2010/main" val="2950057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D7ED-C353-0D41-62C8-2FDA628DF0DE}"/>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Error Prevention</a:t>
            </a:r>
            <a:endParaRPr lang="en-150" sz="2800" dirty="0"/>
          </a:p>
        </p:txBody>
      </p:sp>
      <p:pic>
        <p:nvPicPr>
          <p:cNvPr id="5" name="feh15">
            <a:hlinkClick r:id="" action="ppaction://media"/>
            <a:extLst>
              <a:ext uri="{FF2B5EF4-FFF2-40B4-BE49-F238E27FC236}">
                <a16:creationId xmlns:a16="http://schemas.microsoft.com/office/drawing/2014/main" id="{51FFC322-0E23-9EB4-A751-9FD6FE0748B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12308" b="7692"/>
          <a:stretch/>
        </p:blipFill>
        <p:spPr>
          <a:xfrm>
            <a:off x="3630295" y="1371600"/>
            <a:ext cx="3082925" cy="5486400"/>
          </a:xfrm>
          <a:prstGeom prst="rect">
            <a:avLst/>
          </a:prstGeom>
        </p:spPr>
      </p:pic>
      <p:pic>
        <p:nvPicPr>
          <p:cNvPr id="6" name="feh16">
            <a:hlinkClick r:id="" action="ppaction://media"/>
            <a:extLst>
              <a:ext uri="{FF2B5EF4-FFF2-40B4-BE49-F238E27FC236}">
                <a16:creationId xmlns:a16="http://schemas.microsoft.com/office/drawing/2014/main" id="{557CD8D4-AB77-E038-C594-C9EA3FBB895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12458" b="7542"/>
          <a:stretch/>
        </p:blipFill>
        <p:spPr>
          <a:xfrm>
            <a:off x="8496299" y="1371600"/>
            <a:ext cx="3082925" cy="5486400"/>
          </a:xfrm>
          <a:prstGeom prst="rect">
            <a:avLst/>
          </a:prstGeom>
        </p:spPr>
      </p:pic>
      <p:pic>
        <p:nvPicPr>
          <p:cNvPr id="7" name="Picture 6" descr="A screenshot of a phone&#10;&#10;Description automatically generated with low confidence">
            <a:extLst>
              <a:ext uri="{FF2B5EF4-FFF2-40B4-BE49-F238E27FC236}">
                <a16:creationId xmlns:a16="http://schemas.microsoft.com/office/drawing/2014/main" id="{17D9882D-FA22-8B3C-9826-99E40F5B9D48}"/>
              </a:ext>
            </a:extLst>
          </p:cNvPr>
          <p:cNvPicPr>
            <a:picLocks noChangeAspect="1"/>
          </p:cNvPicPr>
          <p:nvPr/>
        </p:nvPicPr>
        <p:blipFill rotWithShape="1">
          <a:blip r:embed="rId9">
            <a:extLst>
              <a:ext uri="{28A0092B-C50C-407E-A947-70E740481C1C}">
                <a14:useLocalDpi xmlns:a14="http://schemas.microsoft.com/office/drawing/2010/main" val="0"/>
              </a:ext>
            </a:extLst>
          </a:blip>
          <a:srcRect l="4064" t="38874" r="4064" b="50566"/>
          <a:stretch/>
        </p:blipFill>
        <p:spPr>
          <a:xfrm>
            <a:off x="3630295" y="464469"/>
            <a:ext cx="3082925" cy="787388"/>
          </a:xfrm>
          <a:prstGeom prst="rect">
            <a:avLst/>
          </a:prstGeom>
        </p:spPr>
      </p:pic>
      <p:pic>
        <p:nvPicPr>
          <p:cNvPr id="8" name="Picture 7" descr="A screenshot of a phone&#10;&#10;Description automatically generated with low confidence">
            <a:extLst>
              <a:ext uri="{FF2B5EF4-FFF2-40B4-BE49-F238E27FC236}">
                <a16:creationId xmlns:a16="http://schemas.microsoft.com/office/drawing/2014/main" id="{6B40FE85-C86E-AFB0-2456-A56957C4B143}"/>
              </a:ext>
            </a:extLst>
          </p:cNvPr>
          <p:cNvPicPr>
            <a:picLocks noChangeAspect="1"/>
          </p:cNvPicPr>
          <p:nvPr/>
        </p:nvPicPr>
        <p:blipFill rotWithShape="1">
          <a:blip r:embed="rId10">
            <a:extLst>
              <a:ext uri="{28A0092B-C50C-407E-A947-70E740481C1C}">
                <a14:useLocalDpi xmlns:a14="http://schemas.microsoft.com/office/drawing/2010/main" val="0"/>
              </a:ext>
            </a:extLst>
          </a:blip>
          <a:srcRect l="3637" t="38952" r="4298" b="50000"/>
          <a:stretch/>
        </p:blipFill>
        <p:spPr>
          <a:xfrm>
            <a:off x="8496299" y="435596"/>
            <a:ext cx="3060976" cy="816261"/>
          </a:xfrm>
          <a:prstGeom prst="rect">
            <a:avLst/>
          </a:prstGeom>
        </p:spPr>
      </p:pic>
      <p:sp>
        <p:nvSpPr>
          <p:cNvPr id="10" name="TextBox 9">
            <a:extLst>
              <a:ext uri="{FF2B5EF4-FFF2-40B4-BE49-F238E27FC236}">
                <a16:creationId xmlns:a16="http://schemas.microsoft.com/office/drawing/2014/main" id="{B65453D9-61FF-911E-5091-82EB086FA104}"/>
              </a:ext>
            </a:extLst>
          </p:cNvPr>
          <p:cNvSpPr txBox="1"/>
          <p:nvPr/>
        </p:nvSpPr>
        <p:spPr>
          <a:xfrm rot="5400000">
            <a:off x="5875724" y="3614341"/>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sp>
        <p:nvSpPr>
          <p:cNvPr id="12" name="TextBox 11">
            <a:extLst>
              <a:ext uri="{FF2B5EF4-FFF2-40B4-BE49-F238E27FC236}">
                <a16:creationId xmlns:a16="http://schemas.microsoft.com/office/drawing/2014/main" id="{95BC3C5C-2C08-2604-0435-2E1EDAFC5FE6}"/>
              </a:ext>
            </a:extLst>
          </p:cNvPr>
          <p:cNvSpPr txBox="1"/>
          <p:nvPr/>
        </p:nvSpPr>
        <p:spPr>
          <a:xfrm rot="5400000">
            <a:off x="10743024" y="3614341"/>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pic>
        <p:nvPicPr>
          <p:cNvPr id="15" name="Picture 14">
            <a:extLst>
              <a:ext uri="{FF2B5EF4-FFF2-40B4-BE49-F238E27FC236}">
                <a16:creationId xmlns:a16="http://schemas.microsoft.com/office/drawing/2014/main" id="{F84BBE76-ADB7-3E02-CBA5-A0DD8E245EC0}"/>
              </a:ext>
            </a:extLst>
          </p:cNvPr>
          <p:cNvPicPr>
            <a:picLocks noChangeAspect="1"/>
          </p:cNvPicPr>
          <p:nvPr/>
        </p:nvPicPr>
        <p:blipFill>
          <a:blip r:embed="rId11"/>
          <a:stretch>
            <a:fillRect/>
          </a:stretch>
        </p:blipFill>
        <p:spPr>
          <a:xfrm>
            <a:off x="472792" y="32813"/>
            <a:ext cx="511343" cy="460209"/>
          </a:xfrm>
          <a:prstGeom prst="rect">
            <a:avLst/>
          </a:prstGeom>
        </p:spPr>
      </p:pic>
    </p:spTree>
    <p:extLst>
      <p:ext uri="{BB962C8B-B14F-4D97-AF65-F5344CB8AC3E}">
        <p14:creationId xmlns:p14="http://schemas.microsoft.com/office/powerpoint/2010/main" val="4135740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339365"/>
            <a:ext cx="10058400" cy="1020923"/>
          </a:xfrm>
        </p:spPr>
        <p:txBody>
          <a:bodyPr>
            <a:normAutofit/>
          </a:bodyPr>
          <a:lstStyle/>
          <a:p>
            <a:r>
              <a:rPr lang="en-US" sz="6000" b="1" dirty="0">
                <a:latin typeface="Calibri" panose="020F0502020204030204" pitchFamily="34" charset="0"/>
                <a:cs typeface="Calibri" panose="020F0502020204030204" pitchFamily="34" charset="0"/>
              </a:rPr>
              <a:t>Recognition</a:t>
            </a:r>
            <a:endParaRPr lang="en-150" sz="60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EABFBCCD-253F-CBF3-B61D-6E19CBE284ED}"/>
              </a:ext>
            </a:extLst>
          </p:cNvPr>
          <p:cNvSpPr>
            <a:spLocks noGrp="1"/>
          </p:cNvSpPr>
          <p:nvPr>
            <p:ph idx="1"/>
          </p:nvPr>
        </p:nvSpPr>
        <p:spPr>
          <a:xfrm>
            <a:off x="401485" y="1763472"/>
            <a:ext cx="5048368" cy="4023360"/>
          </a:xfrm>
        </p:spPr>
        <p:txBody>
          <a:bodyPr>
            <a:normAutofit/>
          </a:bodyPr>
          <a:lstStyle/>
          <a:p>
            <a:r>
              <a:rPr lang="en-US" sz="2400" dirty="0"/>
              <a:t>Most of the actions/locations in the game are accompanied by an icon, so even if a user doesn't want to read, they can navigate a majority of the game just by recognizing the icons and symbols on screen</a:t>
            </a:r>
            <a:endParaRPr lang="en-150" sz="2400" dirty="0"/>
          </a:p>
        </p:txBody>
      </p:sp>
      <p:pic>
        <p:nvPicPr>
          <p:cNvPr id="37" name="Graphic 36" descr="Add with solid fill">
            <a:extLst>
              <a:ext uri="{FF2B5EF4-FFF2-40B4-BE49-F238E27FC236}">
                <a16:creationId xmlns:a16="http://schemas.microsoft.com/office/drawing/2014/main" id="{85E551F6-78E7-E3E5-BB12-790C9EEF1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232" y="1800875"/>
            <a:ext cx="290660" cy="290660"/>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BF783C30-8B80-DD7B-61EB-936D926F7D3C}"/>
              </a:ext>
            </a:extLst>
          </p:cNvPr>
          <p:cNvPicPr>
            <a:picLocks noChangeAspect="1"/>
          </p:cNvPicPr>
          <p:nvPr/>
        </p:nvPicPr>
        <p:blipFill rotWithShape="1">
          <a:blip r:embed="rId4">
            <a:extLst>
              <a:ext uri="{28A0092B-C50C-407E-A947-70E740481C1C}">
                <a14:useLocalDpi xmlns:a14="http://schemas.microsoft.com/office/drawing/2010/main" val="0"/>
              </a:ext>
            </a:extLst>
          </a:blip>
          <a:srcRect t="18750" r="47222" b="59028"/>
          <a:stretch/>
        </p:blipFill>
        <p:spPr>
          <a:xfrm>
            <a:off x="8288655" y="459576"/>
            <a:ext cx="2867025" cy="2682598"/>
          </a:xfrm>
          <a:prstGeom prst="rect">
            <a:avLst/>
          </a:prstGeom>
        </p:spPr>
      </p:pic>
      <p:pic>
        <p:nvPicPr>
          <p:cNvPr id="12" name="Picture 11" descr="A screenshot of a video game&#10;&#10;Description automatically generated">
            <a:extLst>
              <a:ext uri="{FF2B5EF4-FFF2-40B4-BE49-F238E27FC236}">
                <a16:creationId xmlns:a16="http://schemas.microsoft.com/office/drawing/2014/main" id="{90485154-66B4-5515-6E02-1ACDFD382B0A}"/>
              </a:ext>
            </a:extLst>
          </p:cNvPr>
          <p:cNvPicPr>
            <a:picLocks noChangeAspect="1"/>
          </p:cNvPicPr>
          <p:nvPr/>
        </p:nvPicPr>
        <p:blipFill rotWithShape="1">
          <a:blip r:embed="rId5">
            <a:extLst>
              <a:ext uri="{28A0092B-C50C-407E-A947-70E740481C1C}">
                <a14:useLocalDpi xmlns:a14="http://schemas.microsoft.com/office/drawing/2010/main" val="0"/>
              </a:ext>
            </a:extLst>
          </a:blip>
          <a:srcRect l="14090" t="84182" r="64305" b="7004"/>
          <a:stretch/>
        </p:blipFill>
        <p:spPr>
          <a:xfrm>
            <a:off x="5939396" y="2115742"/>
            <a:ext cx="1859716" cy="1685925"/>
          </a:xfrm>
          <a:prstGeom prst="rect">
            <a:avLst/>
          </a:prstGeom>
        </p:spPr>
      </p:pic>
      <p:pic>
        <p:nvPicPr>
          <p:cNvPr id="14" name="Picture 13" descr="A picture containing text, screenshot, line, lamp&#10;&#10;Description automatically generated">
            <a:extLst>
              <a:ext uri="{FF2B5EF4-FFF2-40B4-BE49-F238E27FC236}">
                <a16:creationId xmlns:a16="http://schemas.microsoft.com/office/drawing/2014/main" id="{0A313863-1260-83F3-58A5-E12C742BB7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892" y="4334263"/>
            <a:ext cx="5267325" cy="1885268"/>
          </a:xfrm>
          <a:prstGeom prst="rect">
            <a:avLst/>
          </a:prstGeom>
        </p:spPr>
      </p:pic>
      <p:pic>
        <p:nvPicPr>
          <p:cNvPr id="16" name="Picture 15" descr="A screenshot of a video game&#10;&#10;Description automatically generated">
            <a:extLst>
              <a:ext uri="{FF2B5EF4-FFF2-40B4-BE49-F238E27FC236}">
                <a16:creationId xmlns:a16="http://schemas.microsoft.com/office/drawing/2014/main" id="{7564B14F-29BB-F05A-F8CD-66E22A4AA0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8412" y="3929799"/>
            <a:ext cx="5267325" cy="1857033"/>
          </a:xfrm>
          <a:prstGeom prst="rect">
            <a:avLst/>
          </a:prstGeom>
        </p:spPr>
      </p:pic>
      <p:pic>
        <p:nvPicPr>
          <p:cNvPr id="17" name="Picture 16">
            <a:extLst>
              <a:ext uri="{FF2B5EF4-FFF2-40B4-BE49-F238E27FC236}">
                <a16:creationId xmlns:a16="http://schemas.microsoft.com/office/drawing/2014/main" id="{E20B5056-B616-84A8-6DCD-6B0E5941584B}"/>
              </a:ext>
            </a:extLst>
          </p:cNvPr>
          <p:cNvPicPr>
            <a:picLocks noChangeAspect="1"/>
          </p:cNvPicPr>
          <p:nvPr/>
        </p:nvPicPr>
        <p:blipFill>
          <a:blip r:embed="rId8"/>
          <a:stretch>
            <a:fillRect/>
          </a:stretch>
        </p:blipFill>
        <p:spPr>
          <a:xfrm>
            <a:off x="158232" y="545587"/>
            <a:ext cx="950725" cy="677529"/>
          </a:xfrm>
          <a:prstGeom prst="rect">
            <a:avLst/>
          </a:prstGeom>
        </p:spPr>
      </p:pic>
    </p:spTree>
    <p:extLst>
      <p:ext uri="{BB962C8B-B14F-4D97-AF65-F5344CB8AC3E}">
        <p14:creationId xmlns:p14="http://schemas.microsoft.com/office/powerpoint/2010/main" val="3485369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183530" y="604255"/>
            <a:ext cx="4456564" cy="4053469"/>
          </a:xfrm>
          <a:solidFill>
            <a:schemeClr val="bg1"/>
          </a:solidFill>
        </p:spPr>
        <p:txBody>
          <a:bodyPr>
            <a:normAutofit fontScale="92500" lnSpcReduction="10000"/>
          </a:bodyPr>
          <a:lstStyle/>
          <a:p>
            <a:pPr marL="0" indent="0">
              <a:buNone/>
            </a:pPr>
            <a:r>
              <a:rPr lang="en-US" sz="2400" dirty="0"/>
              <a:t>      Even in the game proper, recognition is used very well. On the bottom right of a game map you always have the "weapon triangle" which helps you learn what weapons are strong against what</a:t>
            </a:r>
          </a:p>
          <a:p>
            <a:pPr marL="0" indent="0">
              <a:buNone/>
            </a:pPr>
            <a:endParaRPr lang="en-US" sz="2400" dirty="0"/>
          </a:p>
          <a:p>
            <a:pPr marL="0" indent="0">
              <a:buNone/>
            </a:pPr>
            <a:r>
              <a:rPr lang="en-US" sz="2400" dirty="0"/>
              <a:t>As you can see, there are more than just swords, axes and swords being used, but the color coding to red, blue and green helps you recognize fast whether you're at a disadvantage or not</a:t>
            </a:r>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Recognition</a:t>
            </a:r>
            <a:endParaRPr lang="en-150" sz="2800" dirty="0"/>
          </a:p>
        </p:txBody>
      </p:sp>
      <p:pic>
        <p:nvPicPr>
          <p:cNvPr id="4" name="Graphic 3" descr="Add with solid fill">
            <a:extLst>
              <a:ext uri="{FF2B5EF4-FFF2-40B4-BE49-F238E27FC236}">
                <a16:creationId xmlns:a16="http://schemas.microsoft.com/office/drawing/2014/main" id="{9BEE0513-B382-30C1-D08D-06C4E6C334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780" y="628445"/>
            <a:ext cx="290660" cy="290660"/>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DE4CE6DC-64B2-57D9-56E0-C798E4873C96}"/>
              </a:ext>
            </a:extLst>
          </p:cNvPr>
          <p:cNvPicPr>
            <a:picLocks noChangeAspect="1"/>
          </p:cNvPicPr>
          <p:nvPr/>
        </p:nvPicPr>
        <p:blipFill rotWithShape="1">
          <a:blip r:embed="rId4">
            <a:extLst>
              <a:ext uri="{28A0092B-C50C-407E-A947-70E740481C1C}">
                <a14:useLocalDpi xmlns:a14="http://schemas.microsoft.com/office/drawing/2010/main" val="0"/>
              </a:ext>
            </a:extLst>
          </a:blip>
          <a:srcRect l="63734" t="67398" r="16300" b="22260"/>
          <a:stretch/>
        </p:blipFill>
        <p:spPr>
          <a:xfrm>
            <a:off x="9125965" y="883657"/>
            <a:ext cx="1771650" cy="2039268"/>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22820FBC-1860-A0DC-B6AE-7788464221D9}"/>
              </a:ext>
            </a:extLst>
          </p:cNvPr>
          <p:cNvPicPr>
            <a:picLocks noChangeAspect="1"/>
          </p:cNvPicPr>
          <p:nvPr/>
        </p:nvPicPr>
        <p:blipFill rotWithShape="1">
          <a:blip r:embed="rId4">
            <a:extLst>
              <a:ext uri="{28A0092B-C50C-407E-A947-70E740481C1C}">
                <a14:useLocalDpi xmlns:a14="http://schemas.microsoft.com/office/drawing/2010/main" val="0"/>
              </a:ext>
            </a:extLst>
          </a:blip>
          <a:srcRect l="32658" t="69085" r="49413" b="21747"/>
          <a:stretch/>
        </p:blipFill>
        <p:spPr>
          <a:xfrm>
            <a:off x="9912970" y="3345465"/>
            <a:ext cx="2095500" cy="2381334"/>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771240E3-812E-3345-6B08-696C3AAEA26B}"/>
              </a:ext>
            </a:extLst>
          </p:cNvPr>
          <p:cNvPicPr>
            <a:picLocks noChangeAspect="1"/>
          </p:cNvPicPr>
          <p:nvPr/>
        </p:nvPicPr>
        <p:blipFill rotWithShape="1">
          <a:blip r:embed="rId5">
            <a:extLst>
              <a:ext uri="{28A0092B-C50C-407E-A947-70E740481C1C}">
                <a14:useLocalDpi xmlns:a14="http://schemas.microsoft.com/office/drawing/2010/main" val="0"/>
              </a:ext>
            </a:extLst>
          </a:blip>
          <a:srcRect l="85856" t="85184" b="8135"/>
          <a:stretch/>
        </p:blipFill>
        <p:spPr>
          <a:xfrm>
            <a:off x="5336079" y="437747"/>
            <a:ext cx="2770050" cy="2907718"/>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9554E6C7-C740-5707-B79F-E51124235AA0}"/>
              </a:ext>
            </a:extLst>
          </p:cNvPr>
          <p:cNvPicPr>
            <a:picLocks noChangeAspect="1"/>
          </p:cNvPicPr>
          <p:nvPr/>
        </p:nvPicPr>
        <p:blipFill rotWithShape="1">
          <a:blip r:embed="rId4">
            <a:extLst>
              <a:ext uri="{28A0092B-C50C-407E-A947-70E740481C1C}">
                <a14:useLocalDpi xmlns:a14="http://schemas.microsoft.com/office/drawing/2010/main" val="0"/>
              </a:ext>
            </a:extLst>
          </a:blip>
          <a:srcRect l="32611" t="31315" r="49460" b="59517"/>
          <a:stretch/>
        </p:blipFill>
        <p:spPr>
          <a:xfrm>
            <a:off x="5181032" y="3512536"/>
            <a:ext cx="2095500" cy="2381334"/>
          </a:xfrm>
          <a:prstGeom prst="rect">
            <a:avLst/>
          </a:prstGeom>
        </p:spPr>
      </p:pic>
      <p:pic>
        <p:nvPicPr>
          <p:cNvPr id="12" name="Picture 11" descr="A screenshot of a video game&#10;&#10;Description automatically generated">
            <a:extLst>
              <a:ext uri="{FF2B5EF4-FFF2-40B4-BE49-F238E27FC236}">
                <a16:creationId xmlns:a16="http://schemas.microsoft.com/office/drawing/2014/main" id="{9EB80FCA-6053-3A72-F16F-7E5F12CAFE0B}"/>
              </a:ext>
            </a:extLst>
          </p:cNvPr>
          <p:cNvPicPr>
            <a:picLocks noChangeAspect="1"/>
          </p:cNvPicPr>
          <p:nvPr/>
        </p:nvPicPr>
        <p:blipFill rotWithShape="1">
          <a:blip r:embed="rId4">
            <a:extLst>
              <a:ext uri="{28A0092B-C50C-407E-A947-70E740481C1C}">
                <a14:useLocalDpi xmlns:a14="http://schemas.microsoft.com/office/drawing/2010/main" val="0"/>
              </a:ext>
            </a:extLst>
          </a:blip>
          <a:srcRect l="50579" t="23394" r="31492" b="67438"/>
          <a:stretch/>
        </p:blipFill>
        <p:spPr>
          <a:xfrm>
            <a:off x="7782426" y="4072531"/>
            <a:ext cx="1794493" cy="2039268"/>
          </a:xfrm>
          <a:prstGeom prst="rect">
            <a:avLst/>
          </a:prstGeom>
        </p:spPr>
      </p:pic>
      <p:pic>
        <p:nvPicPr>
          <p:cNvPr id="13" name="Picture 12">
            <a:extLst>
              <a:ext uri="{FF2B5EF4-FFF2-40B4-BE49-F238E27FC236}">
                <a16:creationId xmlns:a16="http://schemas.microsoft.com/office/drawing/2014/main" id="{E5D393A6-87A4-3BBA-792C-138B6C4D6754}"/>
              </a:ext>
            </a:extLst>
          </p:cNvPr>
          <p:cNvPicPr>
            <a:picLocks noChangeAspect="1"/>
          </p:cNvPicPr>
          <p:nvPr/>
        </p:nvPicPr>
        <p:blipFill>
          <a:blip r:embed="rId6"/>
          <a:stretch>
            <a:fillRect/>
          </a:stretch>
        </p:blipFill>
        <p:spPr>
          <a:xfrm>
            <a:off x="475390" y="57986"/>
            <a:ext cx="597087" cy="425511"/>
          </a:xfrm>
          <a:prstGeom prst="rect">
            <a:avLst/>
          </a:prstGeom>
        </p:spPr>
      </p:pic>
    </p:spTree>
    <p:extLst>
      <p:ext uri="{BB962C8B-B14F-4D97-AF65-F5344CB8AC3E}">
        <p14:creationId xmlns:p14="http://schemas.microsoft.com/office/powerpoint/2010/main" val="1012502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183529" y="604256"/>
            <a:ext cx="4569445" cy="5596724"/>
          </a:xfrm>
          <a:solidFill>
            <a:schemeClr val="bg1"/>
          </a:solidFill>
        </p:spPr>
        <p:txBody>
          <a:bodyPr>
            <a:normAutofit/>
          </a:bodyPr>
          <a:lstStyle/>
          <a:p>
            <a:pPr marL="0" indent="0">
              <a:buNone/>
            </a:pPr>
            <a:r>
              <a:rPr lang="en-US" dirty="0"/>
              <a:t>The game has various skills characters can equip and you can quickly glance at the top of the screen to see what a skill an enemy has, without having to read the full name</a:t>
            </a:r>
          </a:p>
          <a:p>
            <a:pPr marL="0" indent="0">
              <a:buNone/>
            </a:pPr>
            <a:endParaRPr lang="en-US" dirty="0"/>
          </a:p>
          <a:p>
            <a:pPr marL="0" indent="0">
              <a:buNone/>
            </a:pPr>
            <a:r>
              <a:rPr lang="en-US" dirty="0"/>
              <a:t>There are also various status effects that have small icons that help you see what effects are active, without having to read lots of text if you already know what the effect does</a:t>
            </a:r>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Recognition</a:t>
            </a:r>
            <a:endParaRPr lang="en-150" sz="2800" dirty="0"/>
          </a:p>
        </p:txBody>
      </p:sp>
      <p:pic>
        <p:nvPicPr>
          <p:cNvPr id="5" name="Picture 4" descr="A screenshot of a video game&#10;&#10;Description automatically generated">
            <a:extLst>
              <a:ext uri="{FF2B5EF4-FFF2-40B4-BE49-F238E27FC236}">
                <a16:creationId xmlns:a16="http://schemas.microsoft.com/office/drawing/2014/main" id="{8E1E8929-34AB-6CDF-4920-C9482FC53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6" y="253272"/>
            <a:ext cx="5295900" cy="1701553"/>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61A0E642-7377-4A70-D3F5-30285098F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290" y="2053316"/>
            <a:ext cx="2666181" cy="1442360"/>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CF2258CB-A008-19A4-5293-A7DA34F717FB}"/>
              </a:ext>
            </a:extLst>
          </p:cNvPr>
          <p:cNvPicPr>
            <a:picLocks noChangeAspect="1"/>
          </p:cNvPicPr>
          <p:nvPr/>
        </p:nvPicPr>
        <p:blipFill rotWithShape="1">
          <a:blip r:embed="rId4">
            <a:extLst>
              <a:ext uri="{28A0092B-C50C-407E-A947-70E740481C1C}">
                <a14:useLocalDpi xmlns:a14="http://schemas.microsoft.com/office/drawing/2010/main" val="0"/>
              </a:ext>
            </a:extLst>
          </a:blip>
          <a:srcRect l="49666" t="69642" r="33085" b="22393"/>
          <a:stretch/>
        </p:blipFill>
        <p:spPr>
          <a:xfrm>
            <a:off x="453009" y="4185675"/>
            <a:ext cx="2015242" cy="2068069"/>
          </a:xfrm>
          <a:prstGeom prst="rect">
            <a:avLst/>
          </a:prstGeom>
        </p:spPr>
      </p:pic>
      <p:pic>
        <p:nvPicPr>
          <p:cNvPr id="12" name="Graphic 11" descr="Arrow Right with solid fill">
            <a:extLst>
              <a:ext uri="{FF2B5EF4-FFF2-40B4-BE49-F238E27FC236}">
                <a16:creationId xmlns:a16="http://schemas.microsoft.com/office/drawing/2014/main" id="{406EADAC-B5CD-00C9-9243-26301D14E8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6094" y="5631101"/>
            <a:ext cx="647690" cy="647690"/>
          </a:xfrm>
          <a:prstGeom prst="rect">
            <a:avLst/>
          </a:prstGeom>
        </p:spPr>
      </p:pic>
      <p:sp>
        <p:nvSpPr>
          <p:cNvPr id="13" name="TextBox 12">
            <a:extLst>
              <a:ext uri="{FF2B5EF4-FFF2-40B4-BE49-F238E27FC236}">
                <a16:creationId xmlns:a16="http://schemas.microsoft.com/office/drawing/2014/main" id="{61A3AC1D-1FDB-853E-0769-D3CD37492AE7}"/>
              </a:ext>
            </a:extLst>
          </p:cNvPr>
          <p:cNvSpPr txBox="1"/>
          <p:nvPr/>
        </p:nvSpPr>
        <p:spPr>
          <a:xfrm>
            <a:off x="2584149" y="4939310"/>
            <a:ext cx="1567566" cy="369332"/>
          </a:xfrm>
          <a:prstGeom prst="rect">
            <a:avLst/>
          </a:prstGeom>
          <a:noFill/>
        </p:spPr>
        <p:txBody>
          <a:bodyPr wrap="square" rtlCol="0">
            <a:spAutoFit/>
          </a:bodyPr>
          <a:lstStyle/>
          <a:p>
            <a:r>
              <a:rPr lang="en-US" dirty="0"/>
              <a:t>Extra mobility</a:t>
            </a:r>
            <a:endParaRPr lang="en-150" dirty="0"/>
          </a:p>
        </p:txBody>
      </p:sp>
      <p:pic>
        <p:nvPicPr>
          <p:cNvPr id="14" name="Graphic 13" descr="Line arrow: Counter-clockwise curve with solid fill">
            <a:extLst>
              <a:ext uri="{FF2B5EF4-FFF2-40B4-BE49-F238E27FC236}">
                <a16:creationId xmlns:a16="http://schemas.microsoft.com/office/drawing/2014/main" id="{9730537E-5E8F-8188-67E9-EC143FEF7A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679536">
            <a:off x="2410949" y="5257444"/>
            <a:ext cx="747314" cy="747314"/>
          </a:xfrm>
          <a:prstGeom prst="rect">
            <a:avLst/>
          </a:prstGeom>
        </p:spPr>
      </p:pic>
      <p:pic>
        <p:nvPicPr>
          <p:cNvPr id="15" name="Picture 14" descr="A screenshot of a video game&#10;&#10;Description automatically generated">
            <a:extLst>
              <a:ext uri="{FF2B5EF4-FFF2-40B4-BE49-F238E27FC236}">
                <a16:creationId xmlns:a16="http://schemas.microsoft.com/office/drawing/2014/main" id="{EB24182E-23F5-0CBB-B983-757D3705D9F6}"/>
              </a:ext>
            </a:extLst>
          </p:cNvPr>
          <p:cNvPicPr>
            <a:picLocks noChangeAspect="1"/>
          </p:cNvPicPr>
          <p:nvPr/>
        </p:nvPicPr>
        <p:blipFill rotWithShape="1">
          <a:blip r:embed="rId4">
            <a:extLst>
              <a:ext uri="{28A0092B-C50C-407E-A947-70E740481C1C}">
                <a14:useLocalDpi xmlns:a14="http://schemas.microsoft.com/office/drawing/2010/main" val="0"/>
              </a:ext>
            </a:extLst>
          </a:blip>
          <a:srcRect l="30662" t="31182" r="47095" b="59394"/>
          <a:stretch/>
        </p:blipFill>
        <p:spPr>
          <a:xfrm>
            <a:off x="4752975" y="3226048"/>
            <a:ext cx="1781176" cy="1677128"/>
          </a:xfrm>
          <a:prstGeom prst="rect">
            <a:avLst/>
          </a:prstGeom>
        </p:spPr>
      </p:pic>
      <p:pic>
        <p:nvPicPr>
          <p:cNvPr id="16" name="Picture 15" descr="A screenshot of a video game&#10;&#10;Description automatically generated">
            <a:extLst>
              <a:ext uri="{FF2B5EF4-FFF2-40B4-BE49-F238E27FC236}">
                <a16:creationId xmlns:a16="http://schemas.microsoft.com/office/drawing/2014/main" id="{7DDE1D23-81E5-8848-D3B9-5B9458AEE8AA}"/>
              </a:ext>
            </a:extLst>
          </p:cNvPr>
          <p:cNvPicPr>
            <a:picLocks noChangeAspect="1"/>
          </p:cNvPicPr>
          <p:nvPr/>
        </p:nvPicPr>
        <p:blipFill rotWithShape="1">
          <a:blip r:embed="rId9">
            <a:extLst>
              <a:ext uri="{28A0092B-C50C-407E-A947-70E740481C1C}">
                <a14:useLocalDpi xmlns:a14="http://schemas.microsoft.com/office/drawing/2010/main" val="0"/>
              </a:ext>
            </a:extLst>
          </a:blip>
          <a:srcRect l="49330" t="23453" r="32208" b="67740"/>
          <a:stretch/>
        </p:blipFill>
        <p:spPr>
          <a:xfrm>
            <a:off x="7495509" y="4292968"/>
            <a:ext cx="2015241" cy="2136006"/>
          </a:xfrm>
          <a:prstGeom prst="rect">
            <a:avLst/>
          </a:prstGeom>
        </p:spPr>
      </p:pic>
      <p:sp>
        <p:nvSpPr>
          <p:cNvPr id="17" name="TextBox 16">
            <a:extLst>
              <a:ext uri="{FF2B5EF4-FFF2-40B4-BE49-F238E27FC236}">
                <a16:creationId xmlns:a16="http://schemas.microsoft.com/office/drawing/2014/main" id="{2582F30F-5471-460F-9377-F8AAF0F907C2}"/>
              </a:ext>
            </a:extLst>
          </p:cNvPr>
          <p:cNvSpPr txBox="1"/>
          <p:nvPr/>
        </p:nvSpPr>
        <p:spPr>
          <a:xfrm>
            <a:off x="7057567" y="3657758"/>
            <a:ext cx="2399883" cy="369332"/>
          </a:xfrm>
          <a:prstGeom prst="rect">
            <a:avLst/>
          </a:prstGeom>
          <a:noFill/>
        </p:spPr>
        <p:txBody>
          <a:bodyPr wrap="square" rtlCol="0">
            <a:spAutoFit/>
          </a:bodyPr>
          <a:lstStyle/>
          <a:p>
            <a:r>
              <a:rPr lang="en-US" dirty="0" err="1"/>
              <a:t>Debuffed</a:t>
            </a:r>
            <a:r>
              <a:rPr lang="en-US" dirty="0"/>
              <a:t> / Weakened</a:t>
            </a:r>
            <a:endParaRPr lang="en-150" dirty="0"/>
          </a:p>
        </p:txBody>
      </p:sp>
      <p:pic>
        <p:nvPicPr>
          <p:cNvPr id="18" name="Graphic 17" descr="Line arrow: Counter-clockwise curve with solid fill">
            <a:extLst>
              <a:ext uri="{FF2B5EF4-FFF2-40B4-BE49-F238E27FC236}">
                <a16:creationId xmlns:a16="http://schemas.microsoft.com/office/drawing/2014/main" id="{20B4DF6A-487F-1C67-77E8-645877CA10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679536">
            <a:off x="6550315" y="3968547"/>
            <a:ext cx="747314" cy="747314"/>
          </a:xfrm>
          <a:prstGeom prst="rect">
            <a:avLst/>
          </a:prstGeom>
        </p:spPr>
      </p:pic>
      <p:sp>
        <p:nvSpPr>
          <p:cNvPr id="19" name="TextBox 18">
            <a:extLst>
              <a:ext uri="{FF2B5EF4-FFF2-40B4-BE49-F238E27FC236}">
                <a16:creationId xmlns:a16="http://schemas.microsoft.com/office/drawing/2014/main" id="{1CA37C15-0102-613E-CBFE-38A4D13FF9CA}"/>
              </a:ext>
            </a:extLst>
          </p:cNvPr>
          <p:cNvSpPr txBox="1"/>
          <p:nvPr/>
        </p:nvSpPr>
        <p:spPr>
          <a:xfrm>
            <a:off x="10363784" y="5632460"/>
            <a:ext cx="1571208" cy="646331"/>
          </a:xfrm>
          <a:prstGeom prst="rect">
            <a:avLst/>
          </a:prstGeom>
          <a:noFill/>
        </p:spPr>
        <p:txBody>
          <a:bodyPr wrap="square" rtlCol="0">
            <a:spAutoFit/>
          </a:bodyPr>
          <a:lstStyle/>
          <a:p>
            <a:r>
              <a:rPr lang="en-US" dirty="0"/>
              <a:t>Cannot counter-attack</a:t>
            </a:r>
            <a:endParaRPr lang="en-150" dirty="0"/>
          </a:p>
        </p:txBody>
      </p:sp>
      <p:pic>
        <p:nvPicPr>
          <p:cNvPr id="23" name="Picture 22">
            <a:extLst>
              <a:ext uri="{FF2B5EF4-FFF2-40B4-BE49-F238E27FC236}">
                <a16:creationId xmlns:a16="http://schemas.microsoft.com/office/drawing/2014/main" id="{37D7B005-4826-EF1C-3207-EF9CF508C31D}"/>
              </a:ext>
            </a:extLst>
          </p:cNvPr>
          <p:cNvPicPr>
            <a:picLocks noChangeAspect="1"/>
          </p:cNvPicPr>
          <p:nvPr/>
        </p:nvPicPr>
        <p:blipFill>
          <a:blip r:embed="rId10"/>
          <a:stretch>
            <a:fillRect/>
          </a:stretch>
        </p:blipFill>
        <p:spPr>
          <a:xfrm>
            <a:off x="475390" y="57986"/>
            <a:ext cx="597087" cy="425511"/>
          </a:xfrm>
          <a:prstGeom prst="rect">
            <a:avLst/>
          </a:prstGeom>
        </p:spPr>
      </p:pic>
    </p:spTree>
    <p:extLst>
      <p:ext uri="{BB962C8B-B14F-4D97-AF65-F5344CB8AC3E}">
        <p14:creationId xmlns:p14="http://schemas.microsoft.com/office/powerpoint/2010/main" val="1635459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183530" y="604256"/>
            <a:ext cx="4456564" cy="5596724"/>
          </a:xfrm>
          <a:solidFill>
            <a:schemeClr val="bg1"/>
          </a:solidFill>
        </p:spPr>
        <p:txBody>
          <a:bodyPr>
            <a:normAutofit/>
          </a:bodyPr>
          <a:lstStyle/>
          <a:p>
            <a:pPr marL="0" indent="0">
              <a:buNone/>
            </a:pPr>
            <a:r>
              <a:rPr lang="en-US" sz="2400" dirty="0"/>
              <a:t>     One fall through on the UX of the game however is the allies menu</a:t>
            </a:r>
          </a:p>
          <a:p>
            <a:pPr marL="0" indent="0">
              <a:buNone/>
            </a:pPr>
            <a:r>
              <a:rPr lang="en-US" sz="2400" dirty="0"/>
              <a:t>It has way too many menus within menus and zero icons for them, only text                                             (although there is a green + to indicate that there is more options inside)</a:t>
            </a:r>
          </a:p>
          <a:p>
            <a:pPr marL="0" indent="0">
              <a:buNone/>
            </a:pPr>
            <a:r>
              <a:rPr lang="en-US" sz="2400" dirty="0"/>
              <a:t>Even the developers know this is a problem since players can't find newer features, so they changed the text and color for the buttons to guide players to the new features</a:t>
            </a:r>
          </a:p>
          <a:p>
            <a:pPr marL="0" indent="0">
              <a:buNone/>
            </a:pPr>
            <a:endParaRPr lang="en-150" sz="2400" dirty="0"/>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Recognition</a:t>
            </a:r>
            <a:endParaRPr lang="en-150" sz="2800" dirty="0"/>
          </a:p>
        </p:txBody>
      </p:sp>
      <p:pic>
        <p:nvPicPr>
          <p:cNvPr id="22" name="Picture 21">
            <a:extLst>
              <a:ext uri="{FF2B5EF4-FFF2-40B4-BE49-F238E27FC236}">
                <a16:creationId xmlns:a16="http://schemas.microsoft.com/office/drawing/2014/main" id="{5DAC5227-2BCE-FDD6-7686-0919861E7389}"/>
              </a:ext>
            </a:extLst>
          </p:cNvPr>
          <p:cNvPicPr>
            <a:picLocks noChangeAspect="1"/>
          </p:cNvPicPr>
          <p:nvPr/>
        </p:nvPicPr>
        <p:blipFill rotWithShape="1">
          <a:blip r:embed="rId2">
            <a:extLst>
              <a:ext uri="{28A0092B-C50C-407E-A947-70E740481C1C}">
                <a14:useLocalDpi xmlns:a14="http://schemas.microsoft.com/office/drawing/2010/main" val="0"/>
              </a:ext>
            </a:extLst>
          </a:blip>
          <a:srcRect t="12546" b="6989"/>
          <a:stretch/>
        </p:blipFill>
        <p:spPr>
          <a:xfrm>
            <a:off x="8125061" y="437745"/>
            <a:ext cx="3006657" cy="5376237"/>
          </a:xfrm>
          <a:prstGeom prst="rect">
            <a:avLst/>
          </a:prstGeom>
        </p:spPr>
      </p:pic>
      <p:pic>
        <p:nvPicPr>
          <p:cNvPr id="25" name="Picture 24" descr="A screenshot of a video game&#10;&#10;Description automatically generated">
            <a:extLst>
              <a:ext uri="{FF2B5EF4-FFF2-40B4-BE49-F238E27FC236}">
                <a16:creationId xmlns:a16="http://schemas.microsoft.com/office/drawing/2014/main" id="{23CB0B80-82FF-B52B-418D-9CBCAFD43CD4}"/>
              </a:ext>
            </a:extLst>
          </p:cNvPr>
          <p:cNvPicPr>
            <a:picLocks noChangeAspect="1"/>
          </p:cNvPicPr>
          <p:nvPr/>
        </p:nvPicPr>
        <p:blipFill rotWithShape="1">
          <a:blip r:embed="rId3">
            <a:extLst>
              <a:ext uri="{28A0092B-C50C-407E-A947-70E740481C1C}">
                <a14:useLocalDpi xmlns:a14="http://schemas.microsoft.com/office/drawing/2010/main" val="0"/>
              </a:ext>
            </a:extLst>
          </a:blip>
          <a:srcRect t="11628" b="7388"/>
          <a:stretch/>
        </p:blipFill>
        <p:spPr>
          <a:xfrm>
            <a:off x="10837778" y="1277121"/>
            <a:ext cx="1398416" cy="2516666"/>
          </a:xfrm>
          <a:prstGeom prst="rect">
            <a:avLst/>
          </a:prstGeom>
        </p:spPr>
      </p:pic>
      <p:pic>
        <p:nvPicPr>
          <p:cNvPr id="27" name="Picture 26" descr="A screenshot of a video game&#10;&#10;Description automatically generated with medium confidence">
            <a:extLst>
              <a:ext uri="{FF2B5EF4-FFF2-40B4-BE49-F238E27FC236}">
                <a16:creationId xmlns:a16="http://schemas.microsoft.com/office/drawing/2014/main" id="{6CBF3701-D851-ACC1-D826-0EC1F5A3EDC3}"/>
              </a:ext>
            </a:extLst>
          </p:cNvPr>
          <p:cNvPicPr>
            <a:picLocks noChangeAspect="1"/>
          </p:cNvPicPr>
          <p:nvPr/>
        </p:nvPicPr>
        <p:blipFill rotWithShape="1">
          <a:blip r:embed="rId4">
            <a:extLst>
              <a:ext uri="{28A0092B-C50C-407E-A947-70E740481C1C}">
                <a14:useLocalDpi xmlns:a14="http://schemas.microsoft.com/office/drawing/2010/main" val="0"/>
              </a:ext>
            </a:extLst>
          </a:blip>
          <a:srcRect t="11742" b="7436"/>
          <a:stretch/>
        </p:blipFill>
        <p:spPr>
          <a:xfrm>
            <a:off x="10924618" y="3793787"/>
            <a:ext cx="1267382" cy="2276272"/>
          </a:xfrm>
          <a:prstGeom prst="rect">
            <a:avLst/>
          </a:prstGeom>
        </p:spPr>
      </p:pic>
      <p:pic>
        <p:nvPicPr>
          <p:cNvPr id="33" name="Picture 32" descr="A screenshot of a video game&#10;&#10;Description automatically generated">
            <a:extLst>
              <a:ext uri="{FF2B5EF4-FFF2-40B4-BE49-F238E27FC236}">
                <a16:creationId xmlns:a16="http://schemas.microsoft.com/office/drawing/2014/main" id="{804E2E51-D359-1151-EF04-2E84E717E9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222" y="437745"/>
            <a:ext cx="3024133" cy="5376237"/>
          </a:xfrm>
          <a:prstGeom prst="rect">
            <a:avLst/>
          </a:prstGeom>
        </p:spPr>
      </p:pic>
      <p:grpSp>
        <p:nvGrpSpPr>
          <p:cNvPr id="50" name="Group 49">
            <a:extLst>
              <a:ext uri="{FF2B5EF4-FFF2-40B4-BE49-F238E27FC236}">
                <a16:creationId xmlns:a16="http://schemas.microsoft.com/office/drawing/2014/main" id="{A1782A58-696C-6470-8C89-6CB8B11C1BD3}"/>
              </a:ext>
            </a:extLst>
          </p:cNvPr>
          <p:cNvGrpSpPr/>
          <p:nvPr/>
        </p:nvGrpSpPr>
        <p:grpSpPr>
          <a:xfrm>
            <a:off x="10612639" y="2026976"/>
            <a:ext cx="465120" cy="292680"/>
            <a:chOff x="10612639" y="2026976"/>
            <a:chExt cx="465120" cy="292680"/>
          </a:xfrm>
        </p:grpSpPr>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9EDD7D5E-FA93-0847-43B8-C2DB21C24074}"/>
                    </a:ext>
                  </a:extLst>
                </p14:cNvPr>
                <p14:cNvContentPartPr/>
                <p14:nvPr/>
              </p14:nvContentPartPr>
              <p14:xfrm>
                <a:off x="10612639" y="2065136"/>
                <a:ext cx="452160" cy="144720"/>
              </p14:xfrm>
            </p:contentPart>
          </mc:Choice>
          <mc:Fallback xmlns="">
            <p:pic>
              <p:nvPicPr>
                <p:cNvPr id="36" name="Ink 35">
                  <a:extLst>
                    <a:ext uri="{FF2B5EF4-FFF2-40B4-BE49-F238E27FC236}">
                      <a16:creationId xmlns:a16="http://schemas.microsoft.com/office/drawing/2014/main" id="{9EDD7D5E-FA93-0847-43B8-C2DB21C24074}"/>
                    </a:ext>
                  </a:extLst>
                </p:cNvPr>
                <p:cNvPicPr/>
                <p:nvPr/>
              </p:nvPicPr>
              <p:blipFill>
                <a:blip r:embed="rId10"/>
                <a:stretch>
                  <a:fillRect/>
                </a:stretch>
              </p:blipFill>
              <p:spPr>
                <a:xfrm>
                  <a:off x="10603999" y="2056496"/>
                  <a:ext cx="469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61610FDF-DC0A-5B86-95DC-79E288737DD0}"/>
                    </a:ext>
                  </a:extLst>
                </p14:cNvPr>
                <p14:cNvContentPartPr/>
                <p14:nvPr/>
              </p14:nvContentPartPr>
              <p14:xfrm>
                <a:off x="11018719" y="2026976"/>
                <a:ext cx="59040" cy="190800"/>
              </p14:xfrm>
            </p:contentPart>
          </mc:Choice>
          <mc:Fallback xmlns="">
            <p:pic>
              <p:nvPicPr>
                <p:cNvPr id="42" name="Ink 41">
                  <a:extLst>
                    <a:ext uri="{FF2B5EF4-FFF2-40B4-BE49-F238E27FC236}">
                      <a16:creationId xmlns:a16="http://schemas.microsoft.com/office/drawing/2014/main" id="{61610FDF-DC0A-5B86-95DC-79E288737DD0}"/>
                    </a:ext>
                  </a:extLst>
                </p:cNvPr>
                <p:cNvPicPr/>
                <p:nvPr/>
              </p:nvPicPr>
              <p:blipFill>
                <a:blip r:embed="rId12"/>
                <a:stretch>
                  <a:fillRect/>
                </a:stretch>
              </p:blipFill>
              <p:spPr>
                <a:xfrm>
                  <a:off x="11009719" y="2018336"/>
                  <a:ext cx="766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 name="Ink 47">
                  <a:extLst>
                    <a:ext uri="{FF2B5EF4-FFF2-40B4-BE49-F238E27FC236}">
                      <a16:creationId xmlns:a16="http://schemas.microsoft.com/office/drawing/2014/main" id="{37F2A391-63EB-42C4-8B97-12B3A5E7790A}"/>
                    </a:ext>
                  </a:extLst>
                </p14:cNvPr>
                <p14:cNvContentPartPr/>
                <p14:nvPr/>
              </p14:nvContentPartPr>
              <p14:xfrm>
                <a:off x="10953919" y="2207696"/>
                <a:ext cx="115920" cy="111960"/>
              </p14:xfrm>
            </p:contentPart>
          </mc:Choice>
          <mc:Fallback xmlns="">
            <p:pic>
              <p:nvPicPr>
                <p:cNvPr id="48" name="Ink 47">
                  <a:extLst>
                    <a:ext uri="{FF2B5EF4-FFF2-40B4-BE49-F238E27FC236}">
                      <a16:creationId xmlns:a16="http://schemas.microsoft.com/office/drawing/2014/main" id="{37F2A391-63EB-42C4-8B97-12B3A5E7790A}"/>
                    </a:ext>
                  </a:extLst>
                </p:cNvPr>
                <p:cNvPicPr/>
                <p:nvPr/>
              </p:nvPicPr>
              <p:blipFill>
                <a:blip r:embed="rId14"/>
                <a:stretch>
                  <a:fillRect/>
                </a:stretch>
              </p:blipFill>
              <p:spPr>
                <a:xfrm>
                  <a:off x="10945279" y="2199056"/>
                  <a:ext cx="133560" cy="129600"/>
                </a:xfrm>
                <a:prstGeom prst="rect">
                  <a:avLst/>
                </a:prstGeom>
              </p:spPr>
            </p:pic>
          </mc:Fallback>
        </mc:AlternateContent>
      </p:grpSp>
      <p:grpSp>
        <p:nvGrpSpPr>
          <p:cNvPr id="61" name="Group 60">
            <a:extLst>
              <a:ext uri="{FF2B5EF4-FFF2-40B4-BE49-F238E27FC236}">
                <a16:creationId xmlns:a16="http://schemas.microsoft.com/office/drawing/2014/main" id="{AC3DCBCE-B7F2-043A-34D1-54296665503B}"/>
              </a:ext>
            </a:extLst>
          </p:cNvPr>
          <p:cNvGrpSpPr/>
          <p:nvPr/>
        </p:nvGrpSpPr>
        <p:grpSpPr>
          <a:xfrm>
            <a:off x="10474759" y="2674616"/>
            <a:ext cx="576000" cy="1304640"/>
            <a:chOff x="10474759" y="2674616"/>
            <a:chExt cx="576000" cy="1304640"/>
          </a:xfrm>
        </p:grpSpPr>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2E9235F3-B06D-E742-8BB8-631F95852D12}"/>
                    </a:ext>
                  </a:extLst>
                </p14:cNvPr>
                <p14:cNvContentPartPr/>
                <p14:nvPr/>
              </p14:nvContentPartPr>
              <p14:xfrm>
                <a:off x="10474759" y="2674616"/>
                <a:ext cx="509760" cy="1236600"/>
              </p14:xfrm>
            </p:contentPart>
          </mc:Choice>
          <mc:Fallback xmlns="">
            <p:pic>
              <p:nvPicPr>
                <p:cNvPr id="51" name="Ink 50">
                  <a:extLst>
                    <a:ext uri="{FF2B5EF4-FFF2-40B4-BE49-F238E27FC236}">
                      <a16:creationId xmlns:a16="http://schemas.microsoft.com/office/drawing/2014/main" id="{2E9235F3-B06D-E742-8BB8-631F95852D12}"/>
                    </a:ext>
                  </a:extLst>
                </p:cNvPr>
                <p:cNvPicPr/>
                <p:nvPr/>
              </p:nvPicPr>
              <p:blipFill>
                <a:blip r:embed="rId16"/>
                <a:stretch>
                  <a:fillRect/>
                </a:stretch>
              </p:blipFill>
              <p:spPr>
                <a:xfrm>
                  <a:off x="10466119" y="2665976"/>
                  <a:ext cx="527400" cy="1254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 name="Ink 52">
                  <a:extLst>
                    <a:ext uri="{FF2B5EF4-FFF2-40B4-BE49-F238E27FC236}">
                      <a16:creationId xmlns:a16="http://schemas.microsoft.com/office/drawing/2014/main" id="{BE0A1561-DE90-0075-3B3F-65A0D1E3C49C}"/>
                    </a:ext>
                  </a:extLst>
                </p14:cNvPr>
                <p14:cNvContentPartPr/>
                <p14:nvPr/>
              </p14:nvContentPartPr>
              <p14:xfrm>
                <a:off x="11020879" y="3744536"/>
                <a:ext cx="29880" cy="193680"/>
              </p14:xfrm>
            </p:contentPart>
          </mc:Choice>
          <mc:Fallback xmlns="">
            <p:pic>
              <p:nvPicPr>
                <p:cNvPr id="53" name="Ink 52">
                  <a:extLst>
                    <a:ext uri="{FF2B5EF4-FFF2-40B4-BE49-F238E27FC236}">
                      <a16:creationId xmlns:a16="http://schemas.microsoft.com/office/drawing/2014/main" id="{BE0A1561-DE90-0075-3B3F-65A0D1E3C49C}"/>
                    </a:ext>
                  </a:extLst>
                </p:cNvPr>
                <p:cNvPicPr/>
                <p:nvPr/>
              </p:nvPicPr>
              <p:blipFill>
                <a:blip r:embed="rId18"/>
                <a:stretch>
                  <a:fillRect/>
                </a:stretch>
              </p:blipFill>
              <p:spPr>
                <a:xfrm>
                  <a:off x="11011879" y="3735896"/>
                  <a:ext cx="475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E31993D-FC42-8EBD-0F07-C6132B6D2203}"/>
                    </a:ext>
                  </a:extLst>
                </p14:cNvPr>
                <p14:cNvContentPartPr/>
                <p14:nvPr/>
              </p14:nvContentPartPr>
              <p14:xfrm>
                <a:off x="10886239" y="3949016"/>
                <a:ext cx="135360" cy="30240"/>
              </p14:xfrm>
            </p:contentPart>
          </mc:Choice>
          <mc:Fallback xmlns="">
            <p:pic>
              <p:nvPicPr>
                <p:cNvPr id="57" name="Ink 56">
                  <a:extLst>
                    <a:ext uri="{FF2B5EF4-FFF2-40B4-BE49-F238E27FC236}">
                      <a16:creationId xmlns:a16="http://schemas.microsoft.com/office/drawing/2014/main" id="{4E31993D-FC42-8EBD-0F07-C6132B6D2203}"/>
                    </a:ext>
                  </a:extLst>
                </p:cNvPr>
                <p:cNvPicPr/>
                <p:nvPr/>
              </p:nvPicPr>
              <p:blipFill>
                <a:blip r:embed="rId20"/>
                <a:stretch>
                  <a:fillRect/>
                </a:stretch>
              </p:blipFill>
              <p:spPr>
                <a:xfrm>
                  <a:off x="10877599" y="3940376"/>
                  <a:ext cx="153000" cy="47880"/>
                </a:xfrm>
                <a:prstGeom prst="rect">
                  <a:avLst/>
                </a:prstGeom>
              </p:spPr>
            </p:pic>
          </mc:Fallback>
        </mc:AlternateContent>
      </p:grpSp>
      <p:sp>
        <p:nvSpPr>
          <p:cNvPr id="2" name="Minus Sign 1">
            <a:extLst>
              <a:ext uri="{FF2B5EF4-FFF2-40B4-BE49-F238E27FC236}">
                <a16:creationId xmlns:a16="http://schemas.microsoft.com/office/drawing/2014/main" id="{B7C2BFE1-E22F-E15E-6998-9A84415305A9}"/>
              </a:ext>
            </a:extLst>
          </p:cNvPr>
          <p:cNvSpPr/>
          <p:nvPr/>
        </p:nvSpPr>
        <p:spPr>
          <a:xfrm>
            <a:off x="154955" y="628445"/>
            <a:ext cx="349946" cy="349946"/>
          </a:xfrm>
          <a:prstGeom prst="mathMin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5" name="Content Placeholder 4">
            <a:extLst>
              <a:ext uri="{FF2B5EF4-FFF2-40B4-BE49-F238E27FC236}">
                <a16:creationId xmlns:a16="http://schemas.microsoft.com/office/drawing/2014/main" id="{D354FA85-CB63-734D-1A64-6E8BCE9F7572}"/>
              </a:ext>
            </a:extLst>
          </p:cNvPr>
          <p:cNvSpPr txBox="1">
            <a:spLocks/>
          </p:cNvSpPr>
          <p:nvPr/>
        </p:nvSpPr>
        <p:spPr>
          <a:xfrm>
            <a:off x="5196778" y="128764"/>
            <a:ext cx="3252890" cy="308981"/>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solidFill>
                  <a:schemeClr val="tx1"/>
                </a:solidFill>
                <a:latin typeface="Open Sans" pitchFamily="2" charset="0"/>
                <a:ea typeface="Open Sans" pitchFamily="2" charset="0"/>
                <a:cs typeface="Open Sans" pitchFamily="2" charset="0"/>
              </a:rPr>
              <a:t>*OLD allies menu*</a:t>
            </a:r>
            <a:endParaRPr lang="en-150" sz="1600" dirty="0">
              <a:solidFill>
                <a:schemeClr val="tx1"/>
              </a:solidFill>
              <a:latin typeface="Open Sans" pitchFamily="2" charset="0"/>
              <a:ea typeface="Open Sans" pitchFamily="2" charset="0"/>
              <a:cs typeface="Open Sans" pitchFamily="2" charset="0"/>
            </a:endParaRPr>
          </a:p>
        </p:txBody>
      </p:sp>
      <p:sp>
        <p:nvSpPr>
          <p:cNvPr id="7" name="Content Placeholder 4">
            <a:extLst>
              <a:ext uri="{FF2B5EF4-FFF2-40B4-BE49-F238E27FC236}">
                <a16:creationId xmlns:a16="http://schemas.microsoft.com/office/drawing/2014/main" id="{1BDDBF00-AB4D-FA68-53F9-BD19BB55CC4E}"/>
              </a:ext>
            </a:extLst>
          </p:cNvPr>
          <p:cNvSpPr txBox="1">
            <a:spLocks/>
          </p:cNvSpPr>
          <p:nvPr/>
        </p:nvSpPr>
        <p:spPr>
          <a:xfrm>
            <a:off x="8625778" y="150439"/>
            <a:ext cx="3252890" cy="308981"/>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solidFill>
                  <a:schemeClr val="tx1"/>
                </a:solidFill>
                <a:latin typeface="Open Sans" pitchFamily="2" charset="0"/>
                <a:ea typeface="Open Sans" pitchFamily="2" charset="0"/>
                <a:cs typeface="Open Sans" pitchFamily="2" charset="0"/>
              </a:rPr>
              <a:t>*NEW allies menu*</a:t>
            </a:r>
            <a:endParaRPr lang="en-150" sz="1600" dirty="0">
              <a:solidFill>
                <a:schemeClr val="tx1"/>
              </a:solidFill>
              <a:latin typeface="Open Sans" pitchFamily="2" charset="0"/>
              <a:ea typeface="Open Sans" pitchFamily="2" charset="0"/>
              <a:cs typeface="Open Sans" pitchFamily="2" charset="0"/>
            </a:endParaRPr>
          </a:p>
        </p:txBody>
      </p:sp>
      <p:pic>
        <p:nvPicPr>
          <p:cNvPr id="9" name="Picture 8">
            <a:extLst>
              <a:ext uri="{FF2B5EF4-FFF2-40B4-BE49-F238E27FC236}">
                <a16:creationId xmlns:a16="http://schemas.microsoft.com/office/drawing/2014/main" id="{6AF311A5-7D1B-058E-5760-ADB5E6C0AC20}"/>
              </a:ext>
            </a:extLst>
          </p:cNvPr>
          <p:cNvPicPr>
            <a:picLocks noChangeAspect="1"/>
          </p:cNvPicPr>
          <p:nvPr/>
        </p:nvPicPr>
        <p:blipFill>
          <a:blip r:embed="rId21"/>
          <a:stretch>
            <a:fillRect/>
          </a:stretch>
        </p:blipFill>
        <p:spPr>
          <a:xfrm>
            <a:off x="463195" y="70498"/>
            <a:ext cx="597087" cy="425511"/>
          </a:xfrm>
          <a:prstGeom prst="rect">
            <a:avLst/>
          </a:prstGeom>
        </p:spPr>
      </p:pic>
      <p:sp>
        <p:nvSpPr>
          <p:cNvPr id="10" name="Title 1">
            <a:extLst>
              <a:ext uri="{FF2B5EF4-FFF2-40B4-BE49-F238E27FC236}">
                <a16:creationId xmlns:a16="http://schemas.microsoft.com/office/drawing/2014/main" id="{C094CD25-DC06-761E-0D1D-391A771BF51F}"/>
              </a:ext>
            </a:extLst>
          </p:cNvPr>
          <p:cNvSpPr txBox="1">
            <a:spLocks/>
          </p:cNvSpPr>
          <p:nvPr/>
        </p:nvSpPr>
        <p:spPr>
          <a:xfrm>
            <a:off x="984135" y="0"/>
            <a:ext cx="10058400" cy="493022"/>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b="1">
                <a:latin typeface="Calibri" panose="020F0502020204030204" pitchFamily="34" charset="0"/>
                <a:cs typeface="Calibri" panose="020F0502020204030204" pitchFamily="34" charset="0"/>
              </a:rPr>
              <a:t>Recognition</a:t>
            </a:r>
            <a:endParaRPr lang="en-150" sz="2800" dirty="0"/>
          </a:p>
        </p:txBody>
      </p:sp>
      <p:pic>
        <p:nvPicPr>
          <p:cNvPr id="11" name="Picture 10">
            <a:extLst>
              <a:ext uri="{FF2B5EF4-FFF2-40B4-BE49-F238E27FC236}">
                <a16:creationId xmlns:a16="http://schemas.microsoft.com/office/drawing/2014/main" id="{D2D597E0-222B-1C03-7DA1-4D67F205ED6E}"/>
              </a:ext>
            </a:extLst>
          </p:cNvPr>
          <p:cNvPicPr>
            <a:picLocks noChangeAspect="1"/>
          </p:cNvPicPr>
          <p:nvPr/>
        </p:nvPicPr>
        <p:blipFill>
          <a:blip r:embed="rId21"/>
          <a:stretch>
            <a:fillRect/>
          </a:stretch>
        </p:blipFill>
        <p:spPr>
          <a:xfrm>
            <a:off x="475390" y="57986"/>
            <a:ext cx="597087" cy="425511"/>
          </a:xfrm>
          <a:prstGeom prst="rect">
            <a:avLst/>
          </a:prstGeom>
        </p:spPr>
      </p:pic>
    </p:spTree>
    <p:extLst>
      <p:ext uri="{BB962C8B-B14F-4D97-AF65-F5344CB8AC3E}">
        <p14:creationId xmlns:p14="http://schemas.microsoft.com/office/powerpoint/2010/main" val="2553128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339365"/>
            <a:ext cx="10058400" cy="1020923"/>
          </a:xfrm>
        </p:spPr>
        <p:txBody>
          <a:bodyPr>
            <a:normAutofit/>
          </a:bodyPr>
          <a:lstStyle/>
          <a:p>
            <a:r>
              <a:rPr lang="en-US" sz="6000" b="1" dirty="0">
                <a:latin typeface="Calibri" panose="020F0502020204030204" pitchFamily="34" charset="0"/>
                <a:cs typeface="Calibri" panose="020F0502020204030204" pitchFamily="34" charset="0"/>
              </a:rPr>
              <a:t>Flexibility</a:t>
            </a:r>
            <a:endParaRPr lang="en-150" sz="60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EABFBCCD-253F-CBF3-B61D-6E19CBE284ED}"/>
              </a:ext>
            </a:extLst>
          </p:cNvPr>
          <p:cNvSpPr>
            <a:spLocks noGrp="1"/>
          </p:cNvSpPr>
          <p:nvPr>
            <p:ph idx="1"/>
          </p:nvPr>
        </p:nvSpPr>
        <p:spPr>
          <a:xfrm>
            <a:off x="5068734" y="339365"/>
            <a:ext cx="6656541" cy="4023360"/>
          </a:xfrm>
        </p:spPr>
        <p:txBody>
          <a:bodyPr>
            <a:normAutofit/>
          </a:bodyPr>
          <a:lstStyle/>
          <a:p>
            <a:r>
              <a:rPr lang="en-US" dirty="0"/>
              <a:t>The game is all about customizing your characters, so changing their skills and what party members you have is a big part of the game. Thankfully, you can speed that up! just compare the how many clicks it takes to do these actions</a:t>
            </a:r>
            <a:endParaRPr lang="en-150" dirty="0"/>
          </a:p>
        </p:txBody>
      </p:sp>
      <p:pic>
        <p:nvPicPr>
          <p:cNvPr id="37" name="Graphic 36" descr="Add with solid fill">
            <a:extLst>
              <a:ext uri="{FF2B5EF4-FFF2-40B4-BE49-F238E27FC236}">
                <a16:creationId xmlns:a16="http://schemas.microsoft.com/office/drawing/2014/main" id="{85E551F6-78E7-E3E5-BB12-790C9EEF18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7376" y="381207"/>
            <a:ext cx="290660" cy="290660"/>
          </a:xfrm>
          <a:prstGeom prst="rect">
            <a:avLst/>
          </a:prstGeom>
        </p:spPr>
      </p:pic>
      <p:pic>
        <p:nvPicPr>
          <p:cNvPr id="3" name="Picture 2">
            <a:extLst>
              <a:ext uri="{FF2B5EF4-FFF2-40B4-BE49-F238E27FC236}">
                <a16:creationId xmlns:a16="http://schemas.microsoft.com/office/drawing/2014/main" id="{9C25BE36-8045-337A-43C2-BA70C9C0A4D1}"/>
              </a:ext>
            </a:extLst>
          </p:cNvPr>
          <p:cNvPicPr>
            <a:picLocks noChangeAspect="1"/>
          </p:cNvPicPr>
          <p:nvPr/>
        </p:nvPicPr>
        <p:blipFill>
          <a:blip r:embed="rId8"/>
          <a:stretch>
            <a:fillRect/>
          </a:stretch>
        </p:blipFill>
        <p:spPr>
          <a:xfrm>
            <a:off x="298141" y="497962"/>
            <a:ext cx="799139" cy="752813"/>
          </a:xfrm>
          <a:prstGeom prst="rect">
            <a:avLst/>
          </a:prstGeom>
        </p:spPr>
      </p:pic>
      <p:pic>
        <p:nvPicPr>
          <p:cNvPr id="4" name="Screen_Recording_20230607_204158_Fire_Emblem_Heroes">
            <a:hlinkClick r:id="" action="ppaction://media"/>
            <a:extLst>
              <a:ext uri="{FF2B5EF4-FFF2-40B4-BE49-F238E27FC236}">
                <a16:creationId xmlns:a16="http://schemas.microsoft.com/office/drawing/2014/main" id="{78590B86-0002-B655-0E7B-DF830B497D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t="12664" b="7197"/>
          <a:stretch/>
        </p:blipFill>
        <p:spPr>
          <a:xfrm>
            <a:off x="2085975" y="1467793"/>
            <a:ext cx="2982759" cy="5317359"/>
          </a:xfrm>
          <a:prstGeom prst="rect">
            <a:avLst/>
          </a:prstGeom>
        </p:spPr>
      </p:pic>
      <p:pic>
        <p:nvPicPr>
          <p:cNvPr id="6" name="Screen_Recording_20230607_204238_Fire_Emblem_Heroes">
            <a:hlinkClick r:id="" action="ppaction://media"/>
            <a:extLst>
              <a:ext uri="{FF2B5EF4-FFF2-40B4-BE49-F238E27FC236}">
                <a16:creationId xmlns:a16="http://schemas.microsoft.com/office/drawing/2014/main" id="{24C04071-9453-3964-4A6A-EBA35C9E27E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t="12268" b="7314"/>
          <a:stretch/>
        </p:blipFill>
        <p:spPr>
          <a:xfrm>
            <a:off x="7027381" y="1467792"/>
            <a:ext cx="2972456" cy="5317360"/>
          </a:xfrm>
          <a:prstGeom prst="rect">
            <a:avLst/>
          </a:prstGeom>
        </p:spPr>
      </p:pic>
      <p:sp>
        <p:nvSpPr>
          <p:cNvPr id="7" name="TextBox 6">
            <a:extLst>
              <a:ext uri="{FF2B5EF4-FFF2-40B4-BE49-F238E27FC236}">
                <a16:creationId xmlns:a16="http://schemas.microsoft.com/office/drawing/2014/main" id="{E2D9BD6A-5A01-6799-A229-D1F1E8648E2E}"/>
              </a:ext>
            </a:extLst>
          </p:cNvPr>
          <p:cNvSpPr txBox="1"/>
          <p:nvPr/>
        </p:nvSpPr>
        <p:spPr>
          <a:xfrm rot="5400000">
            <a:off x="4155038" y="3957195"/>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sp>
        <p:nvSpPr>
          <p:cNvPr id="8" name="TextBox 7">
            <a:extLst>
              <a:ext uri="{FF2B5EF4-FFF2-40B4-BE49-F238E27FC236}">
                <a16:creationId xmlns:a16="http://schemas.microsoft.com/office/drawing/2014/main" id="{A5BE7131-3EFE-1840-0733-19BC2478AD4C}"/>
              </a:ext>
            </a:extLst>
          </p:cNvPr>
          <p:cNvSpPr txBox="1"/>
          <p:nvPr/>
        </p:nvSpPr>
        <p:spPr>
          <a:xfrm rot="5400000">
            <a:off x="9091292" y="3957195"/>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sp>
        <p:nvSpPr>
          <p:cNvPr id="10" name="Content Placeholder 2">
            <a:extLst>
              <a:ext uri="{FF2B5EF4-FFF2-40B4-BE49-F238E27FC236}">
                <a16:creationId xmlns:a16="http://schemas.microsoft.com/office/drawing/2014/main" id="{D2B81097-F22C-F0DC-BCD0-511937459898}"/>
              </a:ext>
            </a:extLst>
          </p:cNvPr>
          <p:cNvSpPr txBox="1">
            <a:spLocks/>
          </p:cNvSpPr>
          <p:nvPr/>
        </p:nvSpPr>
        <p:spPr>
          <a:xfrm>
            <a:off x="459047" y="2963185"/>
            <a:ext cx="1160199" cy="1425335"/>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dirty="0"/>
              <a:t>*making a new team and going into battle*</a:t>
            </a:r>
          </a:p>
        </p:txBody>
      </p:sp>
    </p:spTree>
    <p:extLst>
      <p:ext uri="{BB962C8B-B14F-4D97-AF65-F5344CB8AC3E}">
        <p14:creationId xmlns:p14="http://schemas.microsoft.com/office/powerpoint/2010/main" val="3998633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740643" y="527290"/>
            <a:ext cx="8874745" cy="720485"/>
          </a:xfrm>
          <a:solidFill>
            <a:schemeClr val="bg1"/>
          </a:solidFill>
        </p:spPr>
        <p:txBody>
          <a:bodyPr>
            <a:normAutofit/>
          </a:bodyPr>
          <a:lstStyle/>
          <a:p>
            <a:pPr marL="0" indent="0">
              <a:buNone/>
            </a:pPr>
            <a:r>
              <a:rPr lang="en-US" dirty="0"/>
              <a:t>it saves you 10-15 seconds worth of clicks, which adds up after a while</a:t>
            </a:r>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Flexibility</a:t>
            </a:r>
            <a:endParaRPr lang="en-150" sz="2800" dirty="0"/>
          </a:p>
        </p:txBody>
      </p:sp>
      <p:pic>
        <p:nvPicPr>
          <p:cNvPr id="4" name="Picture 3">
            <a:extLst>
              <a:ext uri="{FF2B5EF4-FFF2-40B4-BE49-F238E27FC236}">
                <a16:creationId xmlns:a16="http://schemas.microsoft.com/office/drawing/2014/main" id="{A0F01BA0-DC85-EB70-9424-64C41275B79C}"/>
              </a:ext>
            </a:extLst>
          </p:cNvPr>
          <p:cNvPicPr>
            <a:picLocks noChangeAspect="1"/>
          </p:cNvPicPr>
          <p:nvPr/>
        </p:nvPicPr>
        <p:blipFill>
          <a:blip r:embed="rId6"/>
          <a:stretch>
            <a:fillRect/>
          </a:stretch>
        </p:blipFill>
        <p:spPr>
          <a:xfrm>
            <a:off x="497151" y="34268"/>
            <a:ext cx="486984" cy="458754"/>
          </a:xfrm>
          <a:prstGeom prst="rect">
            <a:avLst/>
          </a:prstGeom>
        </p:spPr>
      </p:pic>
      <p:pic>
        <p:nvPicPr>
          <p:cNvPr id="8" name="Screen_Recording_20230607_204739_Fire_Emblem_Heroes">
            <a:hlinkClick r:id="" action="ppaction://media"/>
            <a:extLst>
              <a:ext uri="{FF2B5EF4-FFF2-40B4-BE49-F238E27FC236}">
                <a16:creationId xmlns:a16="http://schemas.microsoft.com/office/drawing/2014/main" id="{94F8B706-1200-944E-BE36-D9367C8B77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12685" b="7176"/>
          <a:stretch/>
        </p:blipFill>
        <p:spPr>
          <a:xfrm>
            <a:off x="7073900" y="928300"/>
            <a:ext cx="3298825" cy="5880810"/>
          </a:xfrm>
          <a:prstGeom prst="rect">
            <a:avLst/>
          </a:prstGeom>
        </p:spPr>
      </p:pic>
      <p:pic>
        <p:nvPicPr>
          <p:cNvPr id="10" name="Screen_Recording_20230607_204833_Fire_Emblem_Heroes">
            <a:hlinkClick r:id="" action="ppaction://media"/>
            <a:extLst>
              <a:ext uri="{FF2B5EF4-FFF2-40B4-BE49-F238E27FC236}">
                <a16:creationId xmlns:a16="http://schemas.microsoft.com/office/drawing/2014/main" id="{6990B9FA-B8FD-192C-17C7-359B550540D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12268" b="7037"/>
          <a:stretch/>
        </p:blipFill>
        <p:spPr>
          <a:xfrm>
            <a:off x="2375956" y="887532"/>
            <a:ext cx="3298825" cy="5921579"/>
          </a:xfrm>
          <a:prstGeom prst="rect">
            <a:avLst/>
          </a:prstGeom>
        </p:spPr>
      </p:pic>
      <p:sp>
        <p:nvSpPr>
          <p:cNvPr id="11" name="TextBox 10">
            <a:extLst>
              <a:ext uri="{FF2B5EF4-FFF2-40B4-BE49-F238E27FC236}">
                <a16:creationId xmlns:a16="http://schemas.microsoft.com/office/drawing/2014/main" id="{6A0A9A33-1499-A0F2-981A-5EE0C4DCEAB4}"/>
              </a:ext>
            </a:extLst>
          </p:cNvPr>
          <p:cNvSpPr txBox="1"/>
          <p:nvPr/>
        </p:nvSpPr>
        <p:spPr>
          <a:xfrm rot="5400000">
            <a:off x="4761085" y="3838781"/>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sp>
        <p:nvSpPr>
          <p:cNvPr id="12" name="TextBox 11">
            <a:extLst>
              <a:ext uri="{FF2B5EF4-FFF2-40B4-BE49-F238E27FC236}">
                <a16:creationId xmlns:a16="http://schemas.microsoft.com/office/drawing/2014/main" id="{091E7D77-1B3A-667C-1C5C-232431FCD989}"/>
              </a:ext>
            </a:extLst>
          </p:cNvPr>
          <p:cNvSpPr txBox="1"/>
          <p:nvPr/>
        </p:nvSpPr>
        <p:spPr>
          <a:xfrm rot="5400000">
            <a:off x="9527138" y="3838781"/>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sp>
        <p:nvSpPr>
          <p:cNvPr id="13" name="Content Placeholder 2">
            <a:extLst>
              <a:ext uri="{FF2B5EF4-FFF2-40B4-BE49-F238E27FC236}">
                <a16:creationId xmlns:a16="http://schemas.microsoft.com/office/drawing/2014/main" id="{16E1CE34-589D-7308-E7EC-B9C655497018}"/>
              </a:ext>
            </a:extLst>
          </p:cNvPr>
          <p:cNvSpPr txBox="1">
            <a:spLocks/>
          </p:cNvSpPr>
          <p:nvPr/>
        </p:nvSpPr>
        <p:spPr>
          <a:xfrm>
            <a:off x="516197" y="2925085"/>
            <a:ext cx="1160199" cy="1425335"/>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dirty="0"/>
              <a:t>*changing skills and going into battle*</a:t>
            </a:r>
          </a:p>
        </p:txBody>
      </p:sp>
    </p:spTree>
    <p:extLst>
      <p:ext uri="{BB962C8B-B14F-4D97-AF65-F5344CB8AC3E}">
        <p14:creationId xmlns:p14="http://schemas.microsoft.com/office/powerpoint/2010/main" val="24802199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vol="80000">
                <p:cTn id="13"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339365"/>
            <a:ext cx="10058400" cy="1020923"/>
          </a:xfrm>
        </p:spPr>
        <p:txBody>
          <a:bodyPr>
            <a:normAutofit/>
          </a:bodyPr>
          <a:lstStyle/>
          <a:p>
            <a:r>
              <a:rPr lang="en-US" sz="6000" b="1" dirty="0">
                <a:latin typeface="Calibri" panose="020F0502020204030204" pitchFamily="34" charset="0"/>
                <a:cs typeface="Calibri" panose="020F0502020204030204" pitchFamily="34" charset="0"/>
              </a:rPr>
              <a:t>Aesthetics / Minimalism</a:t>
            </a:r>
            <a:endParaRPr lang="en-150" sz="60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EABFBCCD-253F-CBF3-B61D-6E19CBE284ED}"/>
              </a:ext>
            </a:extLst>
          </p:cNvPr>
          <p:cNvSpPr>
            <a:spLocks noGrp="1"/>
          </p:cNvSpPr>
          <p:nvPr>
            <p:ph idx="1"/>
          </p:nvPr>
        </p:nvSpPr>
        <p:spPr>
          <a:xfrm>
            <a:off x="487209" y="1768115"/>
            <a:ext cx="4532466" cy="4023360"/>
          </a:xfrm>
        </p:spPr>
        <p:txBody>
          <a:bodyPr>
            <a:normAutofit/>
          </a:bodyPr>
          <a:lstStyle/>
          <a:p>
            <a:r>
              <a:rPr lang="en-US" dirty="0"/>
              <a:t>When you're in a navigation menu, there is little text and everything is spaced out and very easy to differentiate</a:t>
            </a:r>
            <a:endParaRPr lang="en-150" dirty="0"/>
          </a:p>
        </p:txBody>
      </p:sp>
      <p:pic>
        <p:nvPicPr>
          <p:cNvPr id="37" name="Graphic 36" descr="Add with solid fill">
            <a:extLst>
              <a:ext uri="{FF2B5EF4-FFF2-40B4-BE49-F238E27FC236}">
                <a16:creationId xmlns:a16="http://schemas.microsoft.com/office/drawing/2014/main" id="{85E551F6-78E7-E3E5-BB12-790C9EEF1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549" y="1787165"/>
            <a:ext cx="290660" cy="290660"/>
          </a:xfrm>
          <a:prstGeom prst="rect">
            <a:avLst/>
          </a:prstGeom>
        </p:spPr>
      </p:pic>
      <p:pic>
        <p:nvPicPr>
          <p:cNvPr id="12" name="Picture 11" descr="A screenshot of a video game&#10;&#10;Description automatically generated">
            <a:extLst>
              <a:ext uri="{FF2B5EF4-FFF2-40B4-BE49-F238E27FC236}">
                <a16:creationId xmlns:a16="http://schemas.microsoft.com/office/drawing/2014/main" id="{9FCB105E-63D6-2179-79B3-83A4C0B271A9}"/>
              </a:ext>
            </a:extLst>
          </p:cNvPr>
          <p:cNvPicPr>
            <a:picLocks noChangeAspect="1"/>
          </p:cNvPicPr>
          <p:nvPr/>
        </p:nvPicPr>
        <p:blipFill rotWithShape="1">
          <a:blip r:embed="rId4">
            <a:extLst>
              <a:ext uri="{28A0092B-C50C-407E-A947-70E740481C1C}">
                <a14:useLocalDpi xmlns:a14="http://schemas.microsoft.com/office/drawing/2010/main" val="0"/>
              </a:ext>
            </a:extLst>
          </a:blip>
          <a:srcRect t="12361" b="7222"/>
          <a:stretch/>
        </p:blipFill>
        <p:spPr>
          <a:xfrm>
            <a:off x="5415110" y="1439749"/>
            <a:ext cx="2909740" cy="5199813"/>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5446810F-068F-797F-F101-172826531C46}"/>
              </a:ext>
            </a:extLst>
          </p:cNvPr>
          <p:cNvPicPr>
            <a:picLocks noChangeAspect="1"/>
          </p:cNvPicPr>
          <p:nvPr/>
        </p:nvPicPr>
        <p:blipFill rotWithShape="1">
          <a:blip r:embed="rId5">
            <a:extLst>
              <a:ext uri="{28A0092B-C50C-407E-A947-70E740481C1C}">
                <a14:useLocalDpi xmlns:a14="http://schemas.microsoft.com/office/drawing/2010/main" val="0"/>
              </a:ext>
            </a:extLst>
          </a:blip>
          <a:srcRect t="12500" b="6945"/>
          <a:stretch/>
        </p:blipFill>
        <p:spPr>
          <a:xfrm>
            <a:off x="8618691" y="1250775"/>
            <a:ext cx="3086100" cy="5524500"/>
          </a:xfrm>
          <a:prstGeom prst="rect">
            <a:avLst/>
          </a:prstGeom>
        </p:spPr>
      </p:pic>
      <p:pic>
        <p:nvPicPr>
          <p:cNvPr id="15" name="Picture 14">
            <a:extLst>
              <a:ext uri="{FF2B5EF4-FFF2-40B4-BE49-F238E27FC236}">
                <a16:creationId xmlns:a16="http://schemas.microsoft.com/office/drawing/2014/main" id="{CF22B7DB-F359-6FB5-B01B-4892D0B7960E}"/>
              </a:ext>
            </a:extLst>
          </p:cNvPr>
          <p:cNvPicPr>
            <a:picLocks noChangeAspect="1"/>
          </p:cNvPicPr>
          <p:nvPr/>
        </p:nvPicPr>
        <p:blipFill>
          <a:blip r:embed="rId6"/>
          <a:stretch>
            <a:fillRect/>
          </a:stretch>
        </p:blipFill>
        <p:spPr>
          <a:xfrm>
            <a:off x="253699" y="592237"/>
            <a:ext cx="903460" cy="587248"/>
          </a:xfrm>
          <a:prstGeom prst="rect">
            <a:avLst/>
          </a:prstGeom>
        </p:spPr>
      </p:pic>
    </p:spTree>
    <p:extLst>
      <p:ext uri="{BB962C8B-B14F-4D97-AF65-F5344CB8AC3E}">
        <p14:creationId xmlns:p14="http://schemas.microsoft.com/office/powerpoint/2010/main" val="326493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740643" y="527290"/>
            <a:ext cx="7184157" cy="1530110"/>
          </a:xfrm>
          <a:solidFill>
            <a:schemeClr val="bg1"/>
          </a:solidFill>
        </p:spPr>
        <p:txBody>
          <a:bodyPr>
            <a:normAutofit/>
          </a:bodyPr>
          <a:lstStyle/>
          <a:p>
            <a:pPr marL="0" indent="0">
              <a:buNone/>
            </a:pPr>
            <a:r>
              <a:rPr lang="en-US" dirty="0"/>
              <a:t>In the game proper, the UI takes about 20% of the total screen, on the top and bottom</a:t>
            </a:r>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Aesthetics / Minimalism</a:t>
            </a:r>
            <a:endParaRPr lang="en-150" sz="2800" dirty="0"/>
          </a:p>
        </p:txBody>
      </p:sp>
      <p:pic>
        <p:nvPicPr>
          <p:cNvPr id="2" name="Picture 1">
            <a:extLst>
              <a:ext uri="{FF2B5EF4-FFF2-40B4-BE49-F238E27FC236}">
                <a16:creationId xmlns:a16="http://schemas.microsoft.com/office/drawing/2014/main" id="{DC1582A2-F45E-4EDA-38DE-6824419A63CF}"/>
              </a:ext>
            </a:extLst>
          </p:cNvPr>
          <p:cNvPicPr>
            <a:picLocks noChangeAspect="1"/>
          </p:cNvPicPr>
          <p:nvPr/>
        </p:nvPicPr>
        <p:blipFill>
          <a:blip r:embed="rId2"/>
          <a:stretch>
            <a:fillRect/>
          </a:stretch>
        </p:blipFill>
        <p:spPr>
          <a:xfrm>
            <a:off x="598082" y="127438"/>
            <a:ext cx="454301" cy="295295"/>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EE824ACF-E346-2B0B-5379-490A9DD4F638}"/>
              </a:ext>
            </a:extLst>
          </p:cNvPr>
          <p:cNvPicPr>
            <a:picLocks noChangeAspect="1"/>
          </p:cNvPicPr>
          <p:nvPr/>
        </p:nvPicPr>
        <p:blipFill rotWithShape="1">
          <a:blip r:embed="rId3">
            <a:extLst>
              <a:ext uri="{28A0092B-C50C-407E-A947-70E740481C1C}">
                <a14:useLocalDpi xmlns:a14="http://schemas.microsoft.com/office/drawing/2010/main" val="0"/>
              </a:ext>
            </a:extLst>
          </a:blip>
          <a:srcRect t="12572" b="7714"/>
          <a:stretch/>
        </p:blipFill>
        <p:spPr>
          <a:xfrm>
            <a:off x="7704238" y="246511"/>
            <a:ext cx="3620987" cy="6414320"/>
          </a:xfrm>
          <a:prstGeom prst="rect">
            <a:avLst/>
          </a:prstGeom>
        </p:spPr>
      </p:pic>
      <p:sp>
        <p:nvSpPr>
          <p:cNvPr id="9" name="Content Placeholder 2">
            <a:extLst>
              <a:ext uri="{FF2B5EF4-FFF2-40B4-BE49-F238E27FC236}">
                <a16:creationId xmlns:a16="http://schemas.microsoft.com/office/drawing/2014/main" id="{5114FB38-DA1A-B6D2-16F2-AC18FB25E2DF}"/>
              </a:ext>
            </a:extLst>
          </p:cNvPr>
          <p:cNvSpPr txBox="1">
            <a:spLocks/>
          </p:cNvSpPr>
          <p:nvPr/>
        </p:nvSpPr>
        <p:spPr>
          <a:xfrm>
            <a:off x="340593" y="1473102"/>
            <a:ext cx="4974357" cy="1530110"/>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t>If you're not sure what a weapon, skill or some other stat does just by the icon, you can tap it for more information</a:t>
            </a:r>
          </a:p>
        </p:txBody>
      </p:sp>
      <p:pic>
        <p:nvPicPr>
          <p:cNvPr id="14" name="Picture 13" descr="A screenshot of a video game&#10;&#10;Description automatically generated">
            <a:extLst>
              <a:ext uri="{FF2B5EF4-FFF2-40B4-BE49-F238E27FC236}">
                <a16:creationId xmlns:a16="http://schemas.microsoft.com/office/drawing/2014/main" id="{FCE93BE0-3BA4-C5D3-851A-C56ECA637525}"/>
              </a:ext>
            </a:extLst>
          </p:cNvPr>
          <p:cNvPicPr>
            <a:picLocks noChangeAspect="1"/>
          </p:cNvPicPr>
          <p:nvPr/>
        </p:nvPicPr>
        <p:blipFill rotWithShape="1">
          <a:blip r:embed="rId4">
            <a:extLst>
              <a:ext uri="{28A0092B-C50C-407E-A947-70E740481C1C}">
                <a14:useLocalDpi xmlns:a14="http://schemas.microsoft.com/office/drawing/2010/main" val="0"/>
              </a:ext>
            </a:extLst>
          </a:blip>
          <a:srcRect t="12361" b="65328"/>
          <a:stretch/>
        </p:blipFill>
        <p:spPr>
          <a:xfrm>
            <a:off x="3894832" y="2238156"/>
            <a:ext cx="3661553" cy="1815425"/>
          </a:xfrm>
          <a:prstGeom prst="rect">
            <a:avLst/>
          </a:prstGeom>
        </p:spPr>
      </p:pic>
      <p:pic>
        <p:nvPicPr>
          <p:cNvPr id="16" name="Picture 15" descr="A screenshot of a video game&#10;&#10;Description automatically generated">
            <a:extLst>
              <a:ext uri="{FF2B5EF4-FFF2-40B4-BE49-F238E27FC236}">
                <a16:creationId xmlns:a16="http://schemas.microsoft.com/office/drawing/2014/main" id="{03C33081-D53E-B3A6-5E2F-088C9F8233A5}"/>
              </a:ext>
            </a:extLst>
          </p:cNvPr>
          <p:cNvPicPr>
            <a:picLocks noChangeAspect="1"/>
          </p:cNvPicPr>
          <p:nvPr/>
        </p:nvPicPr>
        <p:blipFill rotWithShape="1">
          <a:blip r:embed="rId5">
            <a:extLst>
              <a:ext uri="{28A0092B-C50C-407E-A947-70E740481C1C}">
                <a14:useLocalDpi xmlns:a14="http://schemas.microsoft.com/office/drawing/2010/main" val="0"/>
              </a:ext>
            </a:extLst>
          </a:blip>
          <a:srcRect t="12361" b="72639"/>
          <a:stretch/>
        </p:blipFill>
        <p:spPr>
          <a:xfrm>
            <a:off x="3343000" y="4786787"/>
            <a:ext cx="4213385" cy="1404463"/>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9E73608D-6C26-CFED-3F8C-0CE22DB4D3BB}"/>
              </a:ext>
            </a:extLst>
          </p:cNvPr>
          <p:cNvPicPr>
            <a:picLocks noChangeAspect="1"/>
          </p:cNvPicPr>
          <p:nvPr/>
        </p:nvPicPr>
        <p:blipFill rotWithShape="1">
          <a:blip r:embed="rId6">
            <a:extLst>
              <a:ext uri="{28A0092B-C50C-407E-A947-70E740481C1C}">
                <a14:useLocalDpi xmlns:a14="http://schemas.microsoft.com/office/drawing/2010/main" val="0"/>
              </a:ext>
            </a:extLst>
          </a:blip>
          <a:srcRect t="12500" b="71389"/>
          <a:stretch/>
        </p:blipFill>
        <p:spPr>
          <a:xfrm>
            <a:off x="192965" y="3411307"/>
            <a:ext cx="3620987" cy="1296403"/>
          </a:xfrm>
          <a:prstGeom prst="rect">
            <a:avLst/>
          </a:prstGeom>
        </p:spPr>
      </p:pic>
    </p:spTree>
    <p:extLst>
      <p:ext uri="{BB962C8B-B14F-4D97-AF65-F5344CB8AC3E}">
        <p14:creationId xmlns:p14="http://schemas.microsoft.com/office/powerpoint/2010/main" val="1209795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740643" y="527290"/>
            <a:ext cx="4383807" cy="2901710"/>
          </a:xfrm>
          <a:solidFill>
            <a:schemeClr val="bg1"/>
          </a:solidFill>
        </p:spPr>
        <p:txBody>
          <a:bodyPr>
            <a:normAutofit/>
          </a:bodyPr>
          <a:lstStyle/>
          <a:p>
            <a:pPr marL="0" indent="0">
              <a:buNone/>
            </a:pPr>
            <a:r>
              <a:rPr lang="en-US" dirty="0"/>
              <a:t>Just beware that the game designers win sometimes and you get situations like... this sometimes </a:t>
            </a:r>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Aesthetics / Minimalism</a:t>
            </a:r>
            <a:endParaRPr lang="en-150" sz="2800" dirty="0"/>
          </a:p>
        </p:txBody>
      </p:sp>
      <p:pic>
        <p:nvPicPr>
          <p:cNvPr id="2" name="Picture 1">
            <a:extLst>
              <a:ext uri="{FF2B5EF4-FFF2-40B4-BE49-F238E27FC236}">
                <a16:creationId xmlns:a16="http://schemas.microsoft.com/office/drawing/2014/main" id="{DC1582A2-F45E-4EDA-38DE-6824419A63CF}"/>
              </a:ext>
            </a:extLst>
          </p:cNvPr>
          <p:cNvPicPr>
            <a:picLocks noChangeAspect="1"/>
          </p:cNvPicPr>
          <p:nvPr/>
        </p:nvPicPr>
        <p:blipFill>
          <a:blip r:embed="rId2"/>
          <a:stretch>
            <a:fillRect/>
          </a:stretch>
        </p:blipFill>
        <p:spPr>
          <a:xfrm>
            <a:off x="598082" y="127438"/>
            <a:ext cx="454301" cy="295295"/>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3DEA211C-9091-9F68-315E-6B0D5A2C864B}"/>
              </a:ext>
            </a:extLst>
          </p:cNvPr>
          <p:cNvPicPr>
            <a:picLocks noChangeAspect="1"/>
          </p:cNvPicPr>
          <p:nvPr/>
        </p:nvPicPr>
        <p:blipFill rotWithShape="1">
          <a:blip r:embed="rId3">
            <a:extLst>
              <a:ext uri="{28A0092B-C50C-407E-A947-70E740481C1C}">
                <a14:useLocalDpi xmlns:a14="http://schemas.microsoft.com/office/drawing/2010/main" val="0"/>
              </a:ext>
            </a:extLst>
          </a:blip>
          <a:srcRect t="11908" b="7917"/>
          <a:stretch/>
        </p:blipFill>
        <p:spPr>
          <a:xfrm>
            <a:off x="6096000" y="127438"/>
            <a:ext cx="3738272" cy="6660378"/>
          </a:xfrm>
          <a:prstGeom prst="rect">
            <a:avLst/>
          </a:prstGeom>
        </p:spPr>
      </p:pic>
    </p:spTree>
    <p:extLst>
      <p:ext uri="{BB962C8B-B14F-4D97-AF65-F5344CB8AC3E}">
        <p14:creationId xmlns:p14="http://schemas.microsoft.com/office/powerpoint/2010/main" val="4124320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E63F-F099-9F0E-59B3-B3CEE0D145A1}"/>
              </a:ext>
            </a:extLst>
          </p:cNvPr>
          <p:cNvSpPr>
            <a:spLocks noGrp="1"/>
          </p:cNvSpPr>
          <p:nvPr>
            <p:ph type="title"/>
          </p:nvPr>
        </p:nvSpPr>
        <p:spPr>
          <a:xfrm>
            <a:off x="85604" y="0"/>
            <a:ext cx="10058400" cy="1450757"/>
          </a:xfrm>
        </p:spPr>
        <p:txBody>
          <a:bodyPr/>
          <a:lstStyle/>
          <a:p>
            <a:r>
              <a:rPr lang="en-US" dirty="0"/>
              <a:t>What is a Heuristic Evaluation?</a:t>
            </a:r>
            <a:endParaRPr lang="en-150" dirty="0"/>
          </a:p>
        </p:txBody>
      </p:sp>
      <p:sp>
        <p:nvSpPr>
          <p:cNvPr id="3" name="Content Placeholder 2">
            <a:extLst>
              <a:ext uri="{FF2B5EF4-FFF2-40B4-BE49-F238E27FC236}">
                <a16:creationId xmlns:a16="http://schemas.microsoft.com/office/drawing/2014/main" id="{E993A830-5DEB-1E2B-FE86-E6138134853F}"/>
              </a:ext>
            </a:extLst>
          </p:cNvPr>
          <p:cNvSpPr>
            <a:spLocks noGrp="1"/>
          </p:cNvSpPr>
          <p:nvPr>
            <p:ph idx="1"/>
          </p:nvPr>
        </p:nvSpPr>
        <p:spPr>
          <a:xfrm>
            <a:off x="1097280" y="1845734"/>
            <a:ext cx="5642885" cy="4023360"/>
          </a:xfrm>
        </p:spPr>
        <p:txBody>
          <a:bodyPr>
            <a:normAutofit/>
          </a:bodyPr>
          <a:lstStyle/>
          <a:p>
            <a:r>
              <a:rPr lang="en-US" dirty="0">
                <a:latin typeface="Calibri (Body)"/>
                <a:ea typeface="Jost" pitchFamily="2" charset="0"/>
              </a:rPr>
              <a:t>A heuristic evaluation is a usability inspection method for computer software that helps to identify usability problems in the user interface design</a:t>
            </a:r>
          </a:p>
          <a:p>
            <a:r>
              <a:rPr lang="en-US" b="0" i="0" dirty="0">
                <a:solidFill>
                  <a:srgbClr val="374151"/>
                </a:solidFill>
                <a:effectLst/>
                <a:latin typeface="Calibri (Body)"/>
                <a:ea typeface="Jost" pitchFamily="2" charset="0"/>
              </a:rPr>
              <a:t>It involves a group of evaluators systematically examining the interface based on a set of predefined usability principles or heuristics</a:t>
            </a:r>
          </a:p>
          <a:p>
            <a:r>
              <a:rPr lang="en-US" b="0" i="0" dirty="0">
                <a:solidFill>
                  <a:srgbClr val="374151"/>
                </a:solidFill>
                <a:effectLst/>
                <a:latin typeface="Calibri (Body)"/>
                <a:ea typeface="Jost" pitchFamily="2" charset="0"/>
              </a:rPr>
              <a:t>The evaluation aims to identify usability issues and provide recommendations for improving the user experience.</a:t>
            </a:r>
          </a:p>
          <a:p>
            <a:r>
              <a:rPr lang="en-US" b="0" i="0" dirty="0">
                <a:solidFill>
                  <a:srgbClr val="374151"/>
                </a:solidFill>
                <a:effectLst/>
                <a:latin typeface="Calibri (Body)"/>
                <a:ea typeface="Jost" pitchFamily="2" charset="0"/>
              </a:rPr>
              <a:t>Nielsen's 10 usability heuristics are the most-used in interaction design</a:t>
            </a:r>
          </a:p>
        </p:txBody>
      </p:sp>
      <p:pic>
        <p:nvPicPr>
          <p:cNvPr id="5" name="Picture 4" descr="A picture containing text, screenshot, font, design&#10;&#10;Description automatically generated">
            <a:extLst>
              <a:ext uri="{FF2B5EF4-FFF2-40B4-BE49-F238E27FC236}">
                <a16:creationId xmlns:a16="http://schemas.microsoft.com/office/drawing/2014/main" id="{2425882B-F2B0-59D7-0207-456912C5F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753" y="253874"/>
            <a:ext cx="4682247" cy="6059378"/>
          </a:xfrm>
          <a:prstGeom prst="rect">
            <a:avLst/>
          </a:prstGeom>
        </p:spPr>
      </p:pic>
    </p:spTree>
    <p:extLst>
      <p:ext uri="{BB962C8B-B14F-4D97-AF65-F5344CB8AC3E}">
        <p14:creationId xmlns:p14="http://schemas.microsoft.com/office/powerpoint/2010/main" val="378121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339365"/>
            <a:ext cx="10058400" cy="1020923"/>
          </a:xfrm>
        </p:spPr>
        <p:txBody>
          <a:bodyPr>
            <a:normAutofit/>
          </a:bodyPr>
          <a:lstStyle/>
          <a:p>
            <a:r>
              <a:rPr lang="en-US" sz="6000" dirty="0">
                <a:latin typeface="Jost" pitchFamily="2" charset="0"/>
                <a:ea typeface="Jost" pitchFamily="2" charset="0"/>
                <a:cs typeface="Open Sans" pitchFamily="2" charset="0"/>
              </a:rPr>
              <a:t>Error Recovery</a:t>
            </a:r>
            <a:endParaRPr lang="en-150" sz="60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EABFBCCD-253F-CBF3-B61D-6E19CBE284ED}"/>
              </a:ext>
            </a:extLst>
          </p:cNvPr>
          <p:cNvSpPr>
            <a:spLocks noGrp="1"/>
          </p:cNvSpPr>
          <p:nvPr>
            <p:ph idx="1"/>
          </p:nvPr>
        </p:nvSpPr>
        <p:spPr>
          <a:xfrm>
            <a:off x="6096001" y="531519"/>
            <a:ext cx="5512736" cy="1255646"/>
          </a:xfrm>
          <a:solidFill>
            <a:schemeClr val="bg1"/>
          </a:solidFill>
        </p:spPr>
        <p:txBody>
          <a:bodyPr>
            <a:normAutofit/>
          </a:bodyPr>
          <a:lstStyle/>
          <a:p>
            <a:r>
              <a:rPr lang="en-US" dirty="0"/>
              <a:t>While there isn't many errors in the app, there are instances where they can occur. There is only one error with one option that prompts you to return to the title screen</a:t>
            </a:r>
          </a:p>
        </p:txBody>
      </p:sp>
      <p:pic>
        <p:nvPicPr>
          <p:cNvPr id="37" name="Graphic 36" descr="Add with solid fill">
            <a:extLst>
              <a:ext uri="{FF2B5EF4-FFF2-40B4-BE49-F238E27FC236}">
                <a16:creationId xmlns:a16="http://schemas.microsoft.com/office/drawing/2014/main" id="{85E551F6-78E7-E3E5-BB12-790C9EEF1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03045" y="578216"/>
            <a:ext cx="290660" cy="290660"/>
          </a:xfrm>
          <a:prstGeom prst="rect">
            <a:avLst/>
          </a:prstGeom>
        </p:spPr>
      </p:pic>
      <p:pic>
        <p:nvPicPr>
          <p:cNvPr id="3" name="Picture 2">
            <a:extLst>
              <a:ext uri="{FF2B5EF4-FFF2-40B4-BE49-F238E27FC236}">
                <a16:creationId xmlns:a16="http://schemas.microsoft.com/office/drawing/2014/main" id="{E28CCE64-1D21-B5B3-13D3-B0D631D779EA}"/>
              </a:ext>
            </a:extLst>
          </p:cNvPr>
          <p:cNvPicPr>
            <a:picLocks noChangeAspect="1"/>
          </p:cNvPicPr>
          <p:nvPr/>
        </p:nvPicPr>
        <p:blipFill>
          <a:blip r:embed="rId4"/>
          <a:stretch>
            <a:fillRect/>
          </a:stretch>
        </p:blipFill>
        <p:spPr>
          <a:xfrm>
            <a:off x="583264" y="369594"/>
            <a:ext cx="494966" cy="903313"/>
          </a:xfrm>
          <a:prstGeom prst="rect">
            <a:avLst/>
          </a:prstGeom>
        </p:spPr>
      </p:pic>
      <p:sp>
        <p:nvSpPr>
          <p:cNvPr id="8" name="TextBox 7">
            <a:extLst>
              <a:ext uri="{FF2B5EF4-FFF2-40B4-BE49-F238E27FC236}">
                <a16:creationId xmlns:a16="http://schemas.microsoft.com/office/drawing/2014/main" id="{EC985D79-2E1E-57F5-B138-6918115ADB7C}"/>
              </a:ext>
            </a:extLst>
          </p:cNvPr>
          <p:cNvSpPr txBox="1"/>
          <p:nvPr/>
        </p:nvSpPr>
        <p:spPr>
          <a:xfrm>
            <a:off x="390309" y="1787165"/>
            <a:ext cx="5512736" cy="707886"/>
          </a:xfrm>
          <a:prstGeom prst="rect">
            <a:avLst/>
          </a:prstGeom>
          <a:noFill/>
        </p:spPr>
        <p:txBody>
          <a:bodyPr wrap="square">
            <a:spAutoFit/>
          </a:bodyPr>
          <a:lstStyle/>
          <a:p>
            <a:r>
              <a:rPr lang="en-US" sz="2000" dirty="0"/>
              <a:t>Other errors have an explanation as to what caused them and why you're prevented from continuing</a:t>
            </a:r>
            <a:endParaRPr lang="en-150" sz="2000" dirty="0"/>
          </a:p>
        </p:txBody>
      </p:sp>
      <p:pic>
        <p:nvPicPr>
          <p:cNvPr id="10" name="Picture 9" descr="A screenshot of a video game&#10;&#10;Description automatically generated">
            <a:extLst>
              <a:ext uri="{FF2B5EF4-FFF2-40B4-BE49-F238E27FC236}">
                <a16:creationId xmlns:a16="http://schemas.microsoft.com/office/drawing/2014/main" id="{9DDF4375-CFA4-24EE-BB16-AC607389761A}"/>
              </a:ext>
            </a:extLst>
          </p:cNvPr>
          <p:cNvPicPr>
            <a:picLocks noChangeAspect="1"/>
          </p:cNvPicPr>
          <p:nvPr/>
        </p:nvPicPr>
        <p:blipFill rotWithShape="1">
          <a:blip r:embed="rId5">
            <a:extLst>
              <a:ext uri="{28A0092B-C50C-407E-A947-70E740481C1C}">
                <a14:useLocalDpi xmlns:a14="http://schemas.microsoft.com/office/drawing/2010/main" val="0"/>
              </a:ext>
            </a:extLst>
          </a:blip>
          <a:srcRect t="14421" b="12246"/>
          <a:stretch/>
        </p:blipFill>
        <p:spPr>
          <a:xfrm>
            <a:off x="8852369" y="1552442"/>
            <a:ext cx="3168981" cy="5029200"/>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F86CBA6D-D301-D157-B72E-7C591073814B}"/>
              </a:ext>
            </a:extLst>
          </p:cNvPr>
          <p:cNvPicPr>
            <a:picLocks noChangeAspect="1"/>
          </p:cNvPicPr>
          <p:nvPr/>
        </p:nvPicPr>
        <p:blipFill rotWithShape="1">
          <a:blip r:embed="rId6">
            <a:extLst>
              <a:ext uri="{28A0092B-C50C-407E-A947-70E740481C1C}">
                <a14:useLocalDpi xmlns:a14="http://schemas.microsoft.com/office/drawing/2010/main" val="0"/>
              </a:ext>
            </a:extLst>
          </a:blip>
          <a:srcRect t="25326" b="12912"/>
          <a:stretch/>
        </p:blipFill>
        <p:spPr>
          <a:xfrm>
            <a:off x="871302" y="2495051"/>
            <a:ext cx="3086100" cy="4235652"/>
          </a:xfrm>
          <a:prstGeom prst="rect">
            <a:avLst/>
          </a:prstGeom>
        </p:spPr>
      </p:pic>
      <p:pic>
        <p:nvPicPr>
          <p:cNvPr id="19" name="Picture 18" descr="A screenshot of a video game&#10;&#10;Description automatically generated">
            <a:extLst>
              <a:ext uri="{FF2B5EF4-FFF2-40B4-BE49-F238E27FC236}">
                <a16:creationId xmlns:a16="http://schemas.microsoft.com/office/drawing/2014/main" id="{8F8FEB7A-7000-ABF8-EBE5-A557E608E2A8}"/>
              </a:ext>
            </a:extLst>
          </p:cNvPr>
          <p:cNvPicPr>
            <a:picLocks noChangeAspect="1"/>
          </p:cNvPicPr>
          <p:nvPr/>
        </p:nvPicPr>
        <p:blipFill rotWithShape="1">
          <a:blip r:embed="rId7">
            <a:extLst>
              <a:ext uri="{28A0092B-C50C-407E-A947-70E740481C1C}">
                <a14:useLocalDpi xmlns:a14="http://schemas.microsoft.com/office/drawing/2010/main" val="0"/>
              </a:ext>
            </a:extLst>
          </a:blip>
          <a:srcRect t="25782" b="19584"/>
          <a:stretch/>
        </p:blipFill>
        <p:spPr>
          <a:xfrm>
            <a:off x="4745906" y="2495050"/>
            <a:ext cx="3488693" cy="4235652"/>
          </a:xfrm>
          <a:prstGeom prst="rect">
            <a:avLst/>
          </a:prstGeom>
        </p:spPr>
      </p:pic>
    </p:spTree>
    <p:extLst>
      <p:ext uri="{BB962C8B-B14F-4D97-AF65-F5344CB8AC3E}">
        <p14:creationId xmlns:p14="http://schemas.microsoft.com/office/powerpoint/2010/main" val="2311652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598082" y="917835"/>
            <a:ext cx="4383807" cy="2901710"/>
          </a:xfrm>
          <a:solidFill>
            <a:schemeClr val="bg1"/>
          </a:solidFill>
        </p:spPr>
        <p:txBody>
          <a:bodyPr>
            <a:normAutofit/>
          </a:bodyPr>
          <a:lstStyle/>
          <a:p>
            <a:pPr marL="0" indent="0">
              <a:buNone/>
            </a:pPr>
            <a:r>
              <a:rPr lang="en-US" dirty="0"/>
              <a:t>While some errors don't really provide an explanation unless you go through a bunch of menus to research yourself, or look it up online</a:t>
            </a:r>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Aesthetics / Minimalism</a:t>
            </a:r>
            <a:endParaRPr lang="en-150" sz="2800" dirty="0"/>
          </a:p>
        </p:txBody>
      </p:sp>
      <p:pic>
        <p:nvPicPr>
          <p:cNvPr id="7" name="Picture 6" descr="A screenshot of a video game&#10;&#10;Description automatically generated">
            <a:extLst>
              <a:ext uri="{FF2B5EF4-FFF2-40B4-BE49-F238E27FC236}">
                <a16:creationId xmlns:a16="http://schemas.microsoft.com/office/drawing/2014/main" id="{C9BD4E5F-B58F-906A-7F6D-EF2BE7E7E383}"/>
              </a:ext>
            </a:extLst>
          </p:cNvPr>
          <p:cNvPicPr>
            <a:picLocks noChangeAspect="1"/>
          </p:cNvPicPr>
          <p:nvPr/>
        </p:nvPicPr>
        <p:blipFill rotWithShape="1">
          <a:blip r:embed="rId2">
            <a:extLst>
              <a:ext uri="{28A0092B-C50C-407E-A947-70E740481C1C}">
                <a14:useLocalDpi xmlns:a14="http://schemas.microsoft.com/office/drawing/2010/main" val="0"/>
              </a:ext>
            </a:extLst>
          </a:blip>
          <a:srcRect t="12640" b="6667"/>
          <a:stretch/>
        </p:blipFill>
        <p:spPr>
          <a:xfrm>
            <a:off x="5753099" y="46243"/>
            <a:ext cx="3724275" cy="6678407"/>
          </a:xfrm>
          <a:prstGeom prst="rect">
            <a:avLst/>
          </a:prstGeom>
        </p:spPr>
      </p:pic>
      <p:sp>
        <p:nvSpPr>
          <p:cNvPr id="8" name="Minus Sign 7">
            <a:extLst>
              <a:ext uri="{FF2B5EF4-FFF2-40B4-BE49-F238E27FC236}">
                <a16:creationId xmlns:a16="http://schemas.microsoft.com/office/drawing/2014/main" id="{DBAE3B32-330D-DA07-0A78-9DD438B55917}"/>
              </a:ext>
            </a:extLst>
          </p:cNvPr>
          <p:cNvSpPr/>
          <p:nvPr/>
        </p:nvSpPr>
        <p:spPr>
          <a:xfrm>
            <a:off x="183530" y="917835"/>
            <a:ext cx="349946" cy="349946"/>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pic>
        <p:nvPicPr>
          <p:cNvPr id="9" name="Picture 8">
            <a:extLst>
              <a:ext uri="{FF2B5EF4-FFF2-40B4-BE49-F238E27FC236}">
                <a16:creationId xmlns:a16="http://schemas.microsoft.com/office/drawing/2014/main" id="{06F4D8DE-1D47-D771-FD82-8C8A71DB7135}"/>
              </a:ext>
            </a:extLst>
          </p:cNvPr>
          <p:cNvPicPr>
            <a:picLocks noChangeAspect="1"/>
          </p:cNvPicPr>
          <p:nvPr/>
        </p:nvPicPr>
        <p:blipFill>
          <a:blip r:embed="rId3"/>
          <a:stretch>
            <a:fillRect/>
          </a:stretch>
        </p:blipFill>
        <p:spPr>
          <a:xfrm>
            <a:off x="713985" y="8143"/>
            <a:ext cx="270150" cy="493023"/>
          </a:xfrm>
          <a:prstGeom prst="rect">
            <a:avLst/>
          </a:prstGeom>
        </p:spPr>
      </p:pic>
    </p:spTree>
    <p:extLst>
      <p:ext uri="{BB962C8B-B14F-4D97-AF65-F5344CB8AC3E}">
        <p14:creationId xmlns:p14="http://schemas.microsoft.com/office/powerpoint/2010/main" val="4243116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339365"/>
            <a:ext cx="10058400" cy="1020923"/>
          </a:xfrm>
        </p:spPr>
        <p:txBody>
          <a:bodyPr>
            <a:normAutofit/>
          </a:bodyPr>
          <a:lstStyle/>
          <a:p>
            <a:r>
              <a:rPr lang="en-US" sz="6000" b="1" dirty="0">
                <a:latin typeface="Calibri" panose="020F0502020204030204" pitchFamily="34" charset="0"/>
                <a:cs typeface="Calibri" panose="020F0502020204030204" pitchFamily="34" charset="0"/>
              </a:rPr>
              <a:t>Help / Documentation</a:t>
            </a:r>
            <a:endParaRPr lang="en-150" sz="6000"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EABFBCCD-253F-CBF3-B61D-6E19CBE284ED}"/>
              </a:ext>
            </a:extLst>
          </p:cNvPr>
          <p:cNvSpPr>
            <a:spLocks noGrp="1"/>
          </p:cNvSpPr>
          <p:nvPr>
            <p:ph idx="1"/>
          </p:nvPr>
        </p:nvSpPr>
        <p:spPr>
          <a:xfrm>
            <a:off x="487209" y="1768115"/>
            <a:ext cx="4532466" cy="4023360"/>
          </a:xfrm>
        </p:spPr>
        <p:txBody>
          <a:bodyPr>
            <a:normAutofit/>
          </a:bodyPr>
          <a:lstStyle/>
          <a:p>
            <a:r>
              <a:rPr lang="en-US" dirty="0"/>
              <a:t>In the game, a majority of the screens have additional information you can learn in game when clicking on the ? icon. In it you get some additional information about a game mode, although, its not very informative and its hard and boring to read..</a:t>
            </a:r>
            <a:endParaRPr lang="en-150" dirty="0"/>
          </a:p>
        </p:txBody>
      </p:sp>
      <p:pic>
        <p:nvPicPr>
          <p:cNvPr id="4" name="Picture 3" descr="A screenshot of a video game&#10;&#10;Description automatically generated">
            <a:extLst>
              <a:ext uri="{FF2B5EF4-FFF2-40B4-BE49-F238E27FC236}">
                <a16:creationId xmlns:a16="http://schemas.microsoft.com/office/drawing/2014/main" id="{E5489164-B3E9-E314-1F2D-D11906ADF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84" y="339365"/>
            <a:ext cx="3530007" cy="6265763"/>
          </a:xfrm>
          <a:prstGeom prst="rect">
            <a:avLst/>
          </a:prstGeom>
        </p:spPr>
      </p:pic>
      <p:pic>
        <p:nvPicPr>
          <p:cNvPr id="6" name="Picture 5">
            <a:extLst>
              <a:ext uri="{FF2B5EF4-FFF2-40B4-BE49-F238E27FC236}">
                <a16:creationId xmlns:a16="http://schemas.microsoft.com/office/drawing/2014/main" id="{48ABE5C1-AB81-11C2-096E-42AE741CFA67}"/>
              </a:ext>
            </a:extLst>
          </p:cNvPr>
          <p:cNvPicPr>
            <a:picLocks noChangeAspect="1"/>
          </p:cNvPicPr>
          <p:nvPr/>
        </p:nvPicPr>
        <p:blipFill>
          <a:blip r:embed="rId3"/>
          <a:stretch>
            <a:fillRect/>
          </a:stretch>
        </p:blipFill>
        <p:spPr>
          <a:xfrm>
            <a:off x="386311" y="553984"/>
            <a:ext cx="710969" cy="682905"/>
          </a:xfrm>
          <a:prstGeom prst="rect">
            <a:avLst/>
          </a:prstGeom>
        </p:spPr>
      </p:pic>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6191E1E5-2DB1-4762-FF04-A30BB6278955}"/>
                  </a:ext>
                </a:extLst>
              </p14:cNvPr>
              <p14:cNvContentPartPr/>
              <p14:nvPr/>
            </p14:nvContentPartPr>
            <p14:xfrm>
              <a:off x="11214735" y="1360515"/>
              <a:ext cx="551880" cy="565200"/>
            </p14:xfrm>
          </p:contentPart>
        </mc:Choice>
        <mc:Fallback>
          <p:pic>
            <p:nvPicPr>
              <p:cNvPr id="16" name="Ink 15">
                <a:extLst>
                  <a:ext uri="{FF2B5EF4-FFF2-40B4-BE49-F238E27FC236}">
                    <a16:creationId xmlns:a16="http://schemas.microsoft.com/office/drawing/2014/main" id="{6191E1E5-2DB1-4762-FF04-A30BB6278955}"/>
                  </a:ext>
                </a:extLst>
              </p:cNvPr>
              <p:cNvPicPr/>
              <p:nvPr/>
            </p:nvPicPr>
            <p:blipFill>
              <a:blip r:embed="rId5"/>
              <a:stretch>
                <a:fillRect/>
              </a:stretch>
            </p:blipFill>
            <p:spPr>
              <a:xfrm>
                <a:off x="11205735" y="1351875"/>
                <a:ext cx="569520" cy="582840"/>
              </a:xfrm>
              <a:prstGeom prst="rect">
                <a:avLst/>
              </a:prstGeom>
            </p:spPr>
          </p:pic>
        </mc:Fallback>
      </mc:AlternateContent>
      <p:pic>
        <p:nvPicPr>
          <p:cNvPr id="18" name="Picture 17" descr="A screenshot of a video game&#10;&#10;Description automatically generated">
            <a:extLst>
              <a:ext uri="{FF2B5EF4-FFF2-40B4-BE49-F238E27FC236}">
                <a16:creationId xmlns:a16="http://schemas.microsoft.com/office/drawing/2014/main" id="{8345F82A-67D9-4C41-89D0-DBF2FFC1D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9210" y="2077825"/>
            <a:ext cx="2816038" cy="3191510"/>
          </a:xfrm>
          <a:prstGeom prst="rect">
            <a:avLst/>
          </a:prstGeom>
        </p:spPr>
      </p:pic>
      <p:pic>
        <p:nvPicPr>
          <p:cNvPr id="26" name="Picture 25" descr="A screenshot of a video game&#10;&#10;Description automatically generated">
            <a:extLst>
              <a:ext uri="{FF2B5EF4-FFF2-40B4-BE49-F238E27FC236}">
                <a16:creationId xmlns:a16="http://schemas.microsoft.com/office/drawing/2014/main" id="{8C7B96C4-95A6-8EDE-6CC8-7F46A354A4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8803" y="3600211"/>
            <a:ext cx="2731784" cy="3133963"/>
          </a:xfrm>
          <a:prstGeom prst="rect">
            <a:avLst/>
          </a:prstGeom>
        </p:spPr>
      </p:pic>
      <p:sp>
        <p:nvSpPr>
          <p:cNvPr id="27" name="Minus Sign 26">
            <a:extLst>
              <a:ext uri="{FF2B5EF4-FFF2-40B4-BE49-F238E27FC236}">
                <a16:creationId xmlns:a16="http://schemas.microsoft.com/office/drawing/2014/main" id="{7748A92B-948D-853A-B4B6-F29D5079AFD1}"/>
              </a:ext>
            </a:extLst>
          </p:cNvPr>
          <p:cNvSpPr/>
          <p:nvPr/>
        </p:nvSpPr>
        <p:spPr>
          <a:xfrm>
            <a:off x="211338" y="1777640"/>
            <a:ext cx="349946" cy="349946"/>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extLst>
      <p:ext uri="{BB962C8B-B14F-4D97-AF65-F5344CB8AC3E}">
        <p14:creationId xmlns:p14="http://schemas.microsoft.com/office/powerpoint/2010/main" val="4089418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7ED70-CB6F-6DA2-C56B-CB3559AD6466}"/>
              </a:ext>
            </a:extLst>
          </p:cNvPr>
          <p:cNvSpPr>
            <a:spLocks noGrp="1"/>
          </p:cNvSpPr>
          <p:nvPr>
            <p:ph idx="1"/>
          </p:nvPr>
        </p:nvSpPr>
        <p:spPr>
          <a:xfrm>
            <a:off x="598082" y="917835"/>
            <a:ext cx="4383807" cy="5435340"/>
          </a:xfrm>
          <a:solidFill>
            <a:schemeClr val="bg1"/>
          </a:solidFill>
        </p:spPr>
        <p:txBody>
          <a:bodyPr>
            <a:normAutofit/>
          </a:bodyPr>
          <a:lstStyle/>
          <a:p>
            <a:pPr marL="0" indent="0">
              <a:buNone/>
            </a:pPr>
            <a:r>
              <a:rPr lang="en-US" dirty="0"/>
              <a:t>But there might also be a "Learn with </a:t>
            </a:r>
            <a:r>
              <a:rPr lang="en-US" dirty="0" err="1"/>
              <a:t>Shrena</a:t>
            </a:r>
            <a:r>
              <a:rPr lang="en-US" dirty="0"/>
              <a:t>" icon which takes you to the games very own guide site, which opens up in-app with a lot more pictures and comic book like dialog sequences that make reading more engaging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Title 1">
            <a:extLst>
              <a:ext uri="{FF2B5EF4-FFF2-40B4-BE49-F238E27FC236}">
                <a16:creationId xmlns:a16="http://schemas.microsoft.com/office/drawing/2014/main" id="{AE13B569-A787-78D1-4000-C0571C08E4B3}"/>
              </a:ext>
            </a:extLst>
          </p:cNvPr>
          <p:cNvSpPr>
            <a:spLocks noGrp="1"/>
          </p:cNvSpPr>
          <p:nvPr>
            <p:ph type="title"/>
          </p:nvPr>
        </p:nvSpPr>
        <p:spPr>
          <a:xfrm>
            <a:off x="984135" y="0"/>
            <a:ext cx="10058400" cy="493022"/>
          </a:xfrm>
        </p:spPr>
        <p:txBody>
          <a:bodyPr>
            <a:normAutofit/>
          </a:bodyPr>
          <a:lstStyle/>
          <a:p>
            <a:r>
              <a:rPr lang="en-US" sz="2800" b="1" dirty="0">
                <a:latin typeface="Calibri" panose="020F0502020204030204" pitchFamily="34" charset="0"/>
                <a:cs typeface="Calibri" panose="020F0502020204030204" pitchFamily="34" charset="0"/>
              </a:rPr>
              <a:t>Help / Documentation</a:t>
            </a:r>
            <a:endParaRPr lang="en-150" sz="2800" dirty="0"/>
          </a:p>
        </p:txBody>
      </p:sp>
      <p:pic>
        <p:nvPicPr>
          <p:cNvPr id="2" name="Picture 1">
            <a:extLst>
              <a:ext uri="{FF2B5EF4-FFF2-40B4-BE49-F238E27FC236}">
                <a16:creationId xmlns:a16="http://schemas.microsoft.com/office/drawing/2014/main" id="{20808E85-BD64-48F0-9D1B-7BA378264D81}"/>
              </a:ext>
            </a:extLst>
          </p:cNvPr>
          <p:cNvPicPr>
            <a:picLocks noChangeAspect="1"/>
          </p:cNvPicPr>
          <p:nvPr/>
        </p:nvPicPr>
        <p:blipFill>
          <a:blip r:embed="rId2"/>
          <a:stretch>
            <a:fillRect/>
          </a:stretch>
        </p:blipFill>
        <p:spPr>
          <a:xfrm>
            <a:off x="683292" y="97828"/>
            <a:ext cx="329418" cy="316415"/>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B28EEF26-617F-E4D2-4A38-7F758CFC294B}"/>
              </a:ext>
            </a:extLst>
          </p:cNvPr>
          <p:cNvPicPr>
            <a:picLocks noChangeAspect="1"/>
          </p:cNvPicPr>
          <p:nvPr/>
        </p:nvPicPr>
        <p:blipFill rotWithShape="1">
          <a:blip r:embed="rId3">
            <a:extLst>
              <a:ext uri="{28A0092B-C50C-407E-A947-70E740481C1C}">
                <a14:useLocalDpi xmlns:a14="http://schemas.microsoft.com/office/drawing/2010/main" val="0"/>
              </a:ext>
            </a:extLst>
          </a:blip>
          <a:srcRect l="15842" t="61250" r="16315" b="7361"/>
          <a:stretch/>
        </p:blipFill>
        <p:spPr>
          <a:xfrm>
            <a:off x="9220407" y="917835"/>
            <a:ext cx="2924176" cy="1533327"/>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F7FED077-AC78-A260-B4AB-E4908224C461}"/>
              </a:ext>
            </a:extLst>
          </p:cNvPr>
          <p:cNvPicPr>
            <a:picLocks noChangeAspect="1"/>
          </p:cNvPicPr>
          <p:nvPr/>
        </p:nvPicPr>
        <p:blipFill rotWithShape="1">
          <a:blip r:embed="rId4">
            <a:extLst>
              <a:ext uri="{28A0092B-C50C-407E-A947-70E740481C1C}">
                <a14:useLocalDpi xmlns:a14="http://schemas.microsoft.com/office/drawing/2010/main" val="0"/>
              </a:ext>
            </a:extLst>
          </a:blip>
          <a:srcRect t="25417" b="67394"/>
          <a:stretch/>
        </p:blipFill>
        <p:spPr>
          <a:xfrm>
            <a:off x="4836600" y="225183"/>
            <a:ext cx="5693288" cy="909537"/>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89B97E3B-9E38-CFFD-AE73-29316ADD732C}"/>
              </a:ext>
            </a:extLst>
          </p:cNvPr>
          <p:cNvPicPr>
            <a:picLocks noChangeAspect="1"/>
          </p:cNvPicPr>
          <p:nvPr/>
        </p:nvPicPr>
        <p:blipFill rotWithShape="1">
          <a:blip r:embed="rId5">
            <a:extLst>
              <a:ext uri="{28A0092B-C50C-407E-A947-70E740481C1C}">
                <a14:useLocalDpi xmlns:a14="http://schemas.microsoft.com/office/drawing/2010/main" val="0"/>
              </a:ext>
            </a:extLst>
          </a:blip>
          <a:srcRect t="4861" b="7361"/>
          <a:stretch/>
        </p:blipFill>
        <p:spPr>
          <a:xfrm>
            <a:off x="5747928" y="1318508"/>
            <a:ext cx="2786472" cy="5435340"/>
          </a:xfrm>
          <a:prstGeom prst="rect">
            <a:avLst/>
          </a:prstGeom>
        </p:spPr>
      </p:pic>
      <p:pic>
        <p:nvPicPr>
          <p:cNvPr id="15" name="Picture 14" descr="A screenshot of a phone&#10;&#10;Description automatically generated with medium confidence">
            <a:extLst>
              <a:ext uri="{FF2B5EF4-FFF2-40B4-BE49-F238E27FC236}">
                <a16:creationId xmlns:a16="http://schemas.microsoft.com/office/drawing/2014/main" id="{E06711A4-F31A-368E-62A6-63FCAA7A2A74}"/>
              </a:ext>
            </a:extLst>
          </p:cNvPr>
          <p:cNvPicPr>
            <a:picLocks noChangeAspect="1"/>
          </p:cNvPicPr>
          <p:nvPr/>
        </p:nvPicPr>
        <p:blipFill rotWithShape="1">
          <a:blip r:embed="rId6">
            <a:extLst>
              <a:ext uri="{28A0092B-C50C-407E-A947-70E740481C1C}">
                <a14:useLocalDpi xmlns:a14="http://schemas.microsoft.com/office/drawing/2010/main" val="0"/>
              </a:ext>
            </a:extLst>
          </a:blip>
          <a:srcRect t="4722" b="5972"/>
          <a:stretch/>
        </p:blipFill>
        <p:spPr>
          <a:xfrm>
            <a:off x="9300439" y="2676016"/>
            <a:ext cx="1993785" cy="3956801"/>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538D221F-B689-2E6E-4D3B-DAFB6F5278D7}"/>
              </a:ext>
            </a:extLst>
          </p:cNvPr>
          <p:cNvPicPr>
            <a:picLocks noChangeAspect="1"/>
          </p:cNvPicPr>
          <p:nvPr/>
        </p:nvPicPr>
        <p:blipFill rotWithShape="1">
          <a:blip r:embed="rId7">
            <a:extLst>
              <a:ext uri="{28A0092B-C50C-407E-A947-70E740481C1C}">
                <a14:useLocalDpi xmlns:a14="http://schemas.microsoft.com/office/drawing/2010/main" val="0"/>
              </a:ext>
            </a:extLst>
          </a:blip>
          <a:srcRect t="18195" b="25555"/>
          <a:stretch/>
        </p:blipFill>
        <p:spPr>
          <a:xfrm>
            <a:off x="2540984" y="2762250"/>
            <a:ext cx="3017113" cy="3771392"/>
          </a:xfrm>
          <a:prstGeom prst="rect">
            <a:avLst/>
          </a:prstGeom>
        </p:spPr>
      </p:pic>
      <p:sp>
        <p:nvSpPr>
          <p:cNvPr id="19" name="TextBox 18">
            <a:extLst>
              <a:ext uri="{FF2B5EF4-FFF2-40B4-BE49-F238E27FC236}">
                <a16:creationId xmlns:a16="http://schemas.microsoft.com/office/drawing/2014/main" id="{62FB2CDB-0D8A-2C8D-2518-3610283F4A4B}"/>
              </a:ext>
            </a:extLst>
          </p:cNvPr>
          <p:cNvSpPr txBox="1"/>
          <p:nvPr/>
        </p:nvSpPr>
        <p:spPr>
          <a:xfrm>
            <a:off x="292097" y="3620184"/>
            <a:ext cx="2158343" cy="1200329"/>
          </a:xfrm>
          <a:prstGeom prst="rect">
            <a:avLst/>
          </a:prstGeom>
          <a:noFill/>
        </p:spPr>
        <p:txBody>
          <a:bodyPr wrap="square">
            <a:spAutoFit/>
          </a:bodyPr>
          <a:lstStyle/>
          <a:p>
            <a:pPr marL="0" indent="0">
              <a:buNone/>
            </a:pPr>
            <a:r>
              <a:rPr lang="en-US" dirty="0"/>
              <a:t>While not perfect, it does provide some useful information to newcomers</a:t>
            </a:r>
          </a:p>
        </p:txBody>
      </p:sp>
      <p:pic>
        <p:nvPicPr>
          <p:cNvPr id="20" name="Graphic 19" descr="Add with solid fill">
            <a:extLst>
              <a:ext uri="{FF2B5EF4-FFF2-40B4-BE49-F238E27FC236}">
                <a16:creationId xmlns:a16="http://schemas.microsoft.com/office/drawing/2014/main" id="{DCE670EB-7403-771E-B46E-599B9E641C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733" y="3654555"/>
            <a:ext cx="290660" cy="290660"/>
          </a:xfrm>
          <a:prstGeom prst="rect">
            <a:avLst/>
          </a:prstGeom>
        </p:spPr>
      </p:pic>
    </p:spTree>
    <p:extLst>
      <p:ext uri="{BB962C8B-B14F-4D97-AF65-F5344CB8AC3E}">
        <p14:creationId xmlns:p14="http://schemas.microsoft.com/office/powerpoint/2010/main" val="274936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A842-4362-4C82-19A2-3ACB04CC5609}"/>
              </a:ext>
            </a:extLst>
          </p:cNvPr>
          <p:cNvSpPr>
            <a:spLocks noGrp="1"/>
          </p:cNvSpPr>
          <p:nvPr>
            <p:ph type="title"/>
          </p:nvPr>
        </p:nvSpPr>
        <p:spPr>
          <a:xfrm>
            <a:off x="1097280" y="-388392"/>
            <a:ext cx="10058400" cy="1450757"/>
          </a:xfrm>
        </p:spPr>
        <p:txBody>
          <a:bodyPr>
            <a:normAutofit/>
          </a:bodyPr>
          <a:lstStyle/>
          <a:p>
            <a:pPr algn="ctr"/>
            <a:r>
              <a:rPr lang="en-US" sz="7200" b="1" u="sng" dirty="0"/>
              <a:t>Results</a:t>
            </a:r>
            <a:endParaRPr lang="en-150" sz="7200" b="1" u="sng" dirty="0"/>
          </a:p>
        </p:txBody>
      </p:sp>
      <p:sp>
        <p:nvSpPr>
          <p:cNvPr id="3" name="Content Placeholder 2">
            <a:extLst>
              <a:ext uri="{FF2B5EF4-FFF2-40B4-BE49-F238E27FC236}">
                <a16:creationId xmlns:a16="http://schemas.microsoft.com/office/drawing/2014/main" id="{B44A566B-197F-ABD2-C197-DA9874558A0A}"/>
              </a:ext>
            </a:extLst>
          </p:cNvPr>
          <p:cNvSpPr>
            <a:spLocks noGrp="1"/>
          </p:cNvSpPr>
          <p:nvPr>
            <p:ph idx="1"/>
          </p:nvPr>
        </p:nvSpPr>
        <p:spPr>
          <a:xfrm>
            <a:off x="1097280" y="1062365"/>
            <a:ext cx="10058400" cy="4023360"/>
          </a:xfrm>
        </p:spPr>
        <p:txBody>
          <a:bodyPr>
            <a:normAutofit/>
          </a:bodyPr>
          <a:lstStyle/>
          <a:p>
            <a:r>
              <a:rPr lang="en-US" sz="1800" dirty="0"/>
              <a:t>While I haven’t found many issues, I have compiled a few issues in a table with a severity rating for each</a:t>
            </a:r>
            <a:endParaRPr lang="en-150" sz="1800" dirty="0"/>
          </a:p>
        </p:txBody>
      </p:sp>
      <p:graphicFrame>
        <p:nvGraphicFramePr>
          <p:cNvPr id="4" name="Table 3">
            <a:extLst>
              <a:ext uri="{FF2B5EF4-FFF2-40B4-BE49-F238E27FC236}">
                <a16:creationId xmlns:a16="http://schemas.microsoft.com/office/drawing/2014/main" id="{F6105231-B08B-01FB-D6C9-EC2A79DBEB64}"/>
              </a:ext>
            </a:extLst>
          </p:cNvPr>
          <p:cNvGraphicFramePr>
            <a:graphicFrameLocks noGrp="1"/>
          </p:cNvGraphicFramePr>
          <p:nvPr>
            <p:extLst>
              <p:ext uri="{D42A27DB-BD31-4B8C-83A1-F6EECF244321}">
                <p14:modId xmlns:p14="http://schemas.microsoft.com/office/powerpoint/2010/main" val="3759651446"/>
              </p:ext>
            </p:extLst>
          </p:nvPr>
        </p:nvGraphicFramePr>
        <p:xfrm>
          <a:off x="2116138" y="1559035"/>
          <a:ext cx="7717476" cy="5272890"/>
        </p:xfrm>
        <a:graphic>
          <a:graphicData uri="http://schemas.openxmlformats.org/drawingml/2006/table">
            <a:tbl>
              <a:tblPr>
                <a:noFill/>
              </a:tblPr>
              <a:tblGrid>
                <a:gridCol w="2320551">
                  <a:extLst>
                    <a:ext uri="{9D8B030D-6E8A-4147-A177-3AD203B41FA5}">
                      <a16:colId xmlns:a16="http://schemas.microsoft.com/office/drawing/2014/main" val="3903873902"/>
                    </a:ext>
                  </a:extLst>
                </a:gridCol>
                <a:gridCol w="1798975">
                  <a:extLst>
                    <a:ext uri="{9D8B030D-6E8A-4147-A177-3AD203B41FA5}">
                      <a16:colId xmlns:a16="http://schemas.microsoft.com/office/drawing/2014/main" val="2288813481"/>
                    </a:ext>
                  </a:extLst>
                </a:gridCol>
                <a:gridCol w="1798975">
                  <a:extLst>
                    <a:ext uri="{9D8B030D-6E8A-4147-A177-3AD203B41FA5}">
                      <a16:colId xmlns:a16="http://schemas.microsoft.com/office/drawing/2014/main" val="1549585620"/>
                    </a:ext>
                  </a:extLst>
                </a:gridCol>
                <a:gridCol w="1798975">
                  <a:extLst>
                    <a:ext uri="{9D8B030D-6E8A-4147-A177-3AD203B41FA5}">
                      <a16:colId xmlns:a16="http://schemas.microsoft.com/office/drawing/2014/main" val="3544082408"/>
                    </a:ext>
                  </a:extLst>
                </a:gridCol>
              </a:tblGrid>
              <a:tr h="681500">
                <a:tc>
                  <a:txBody>
                    <a:bodyPr/>
                    <a:lstStyle/>
                    <a:p>
                      <a:pPr marL="0" lvl="0" indent="0" algn="ctr" rtl="0">
                        <a:spcBef>
                          <a:spcPts val="0"/>
                        </a:spcBef>
                        <a:spcAft>
                          <a:spcPts val="0"/>
                        </a:spcAft>
                        <a:buNone/>
                      </a:pPr>
                      <a:r>
                        <a:rPr lang="en-US" sz="2400" dirty="0">
                          <a:solidFill>
                            <a:schemeClr val="bg1"/>
                          </a:solidFill>
                          <a:latin typeface="Crimson Text"/>
                          <a:ea typeface="Crimson Text"/>
                          <a:cs typeface="Crimson Text"/>
                          <a:sym typeface="Crimson Text"/>
                        </a:rPr>
                        <a:t>Problem Location</a:t>
                      </a:r>
                      <a:endParaRPr dirty="0">
                        <a:solidFill>
                          <a:schemeClr val="bg1"/>
                        </a:solidFill>
                        <a:latin typeface="Crimson Text"/>
                        <a:ea typeface="Crimson Text"/>
                        <a:cs typeface="Crimson Text"/>
                        <a:sym typeface="Crimson Text"/>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2400" dirty="0">
                          <a:solidFill>
                            <a:schemeClr val="bg1"/>
                          </a:solidFill>
                          <a:latin typeface="Crimson Text"/>
                          <a:ea typeface="Crimson Text"/>
                          <a:cs typeface="Crimson Text"/>
                          <a:sym typeface="Crimson Text"/>
                        </a:rPr>
                        <a:t>Violated Heuristic</a:t>
                      </a:r>
                      <a:endParaRPr dirty="0">
                        <a:solidFill>
                          <a:schemeClr val="bg1"/>
                        </a:solidFill>
                        <a:latin typeface="Crimson Text"/>
                        <a:ea typeface="Crimson Text"/>
                        <a:cs typeface="Crimson Text"/>
                        <a:sym typeface="Crimson Tex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2400" dirty="0">
                          <a:solidFill>
                            <a:schemeClr val="bg1"/>
                          </a:solidFill>
                          <a:latin typeface="Crimson Text"/>
                          <a:ea typeface="Crimson Text"/>
                          <a:cs typeface="Crimson Text"/>
                          <a:sym typeface="Crimson Text"/>
                        </a:rPr>
                        <a:t>Problem Description</a:t>
                      </a:r>
                      <a:endParaRPr dirty="0">
                        <a:solidFill>
                          <a:schemeClr val="bg1"/>
                        </a:solidFill>
                        <a:latin typeface="Crimson Text"/>
                        <a:ea typeface="Crimson Text"/>
                        <a:cs typeface="Crimson Text"/>
                        <a:sym typeface="Crimson Tex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2400" dirty="0">
                          <a:solidFill>
                            <a:schemeClr val="bg1"/>
                          </a:solidFill>
                          <a:latin typeface="Crimson Text"/>
                          <a:ea typeface="Crimson Text"/>
                          <a:cs typeface="Crimson Text"/>
                          <a:sym typeface="Crimson Text"/>
                        </a:rPr>
                        <a:t>Severity</a:t>
                      </a:r>
                      <a:endParaRPr dirty="0">
                        <a:solidFill>
                          <a:schemeClr val="bg1"/>
                        </a:solidFill>
                        <a:latin typeface="Crimson Text"/>
                        <a:ea typeface="Crimson Text"/>
                        <a:cs typeface="Crimson Text"/>
                        <a:sym typeface="Crimson Tex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2214316185"/>
                  </a:ext>
                </a:extLst>
              </a:tr>
              <a:tr h="757250">
                <a:tc>
                  <a:txBody>
                    <a:bodyPr/>
                    <a:lstStyle/>
                    <a:p>
                      <a:pPr marL="0" lvl="0" indent="0" algn="l" rtl="0">
                        <a:lnSpc>
                          <a:spcPct val="115000"/>
                        </a:lnSpc>
                        <a:spcBef>
                          <a:spcPts val="0"/>
                        </a:spcBef>
                        <a:spcAft>
                          <a:spcPts val="0"/>
                        </a:spcAft>
                        <a:buNone/>
                      </a:pPr>
                      <a:r>
                        <a:rPr lang="en" dirty="0">
                          <a:solidFill>
                            <a:schemeClr val="dk1"/>
                          </a:solidFill>
                          <a:latin typeface="Nunito"/>
                          <a:ea typeface="Nunito"/>
                          <a:cs typeface="Nunito"/>
                          <a:sym typeface="Nunito"/>
                        </a:rPr>
                        <a:t>Various</a:t>
                      </a:r>
                      <a:endParaRPr dirty="0">
                        <a:solidFill>
                          <a:schemeClr val="dk1"/>
                        </a:solidFill>
                        <a:latin typeface="Nunito"/>
                        <a:ea typeface="Nunito"/>
                        <a:cs typeface="Nunito"/>
                        <a:sym typeface="Nunito"/>
                      </a:endParaRPr>
                    </a:p>
                  </a:txBody>
                  <a:tcPr marL="182875" marR="18287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latin typeface="Nunito"/>
                          <a:ea typeface="Nunito"/>
                          <a:cs typeface="Nunito"/>
                          <a:sym typeface="Nunito"/>
                        </a:rPr>
                        <a:t>Matching</a:t>
                      </a:r>
                      <a:endParaRPr sz="1800" dirty="0">
                        <a:latin typeface="Nunito"/>
                        <a:ea typeface="Nunito"/>
                        <a:cs typeface="Nunito"/>
                        <a:sym typeface="Nuni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latin typeface="Nunito"/>
                          <a:ea typeface="Nunito"/>
                          <a:cs typeface="Nunito"/>
                          <a:sym typeface="Nunito"/>
                        </a:rPr>
                        <a:t>Two of the icons used for navigation don’t match the location names</a:t>
                      </a:r>
                      <a:endParaRPr sz="1400" dirty="0">
                        <a:latin typeface="Nunito"/>
                        <a:ea typeface="Nunito"/>
                        <a:cs typeface="Nunito"/>
                        <a:sym typeface="Nuni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highlight>
                            <a:srgbClr val="00FF00"/>
                          </a:highlight>
                          <a:latin typeface="Nunito"/>
                          <a:ea typeface="Nunito"/>
                          <a:cs typeface="Nunito"/>
                          <a:sym typeface="Nunito"/>
                        </a:rPr>
                        <a:t>Low</a:t>
                      </a:r>
                      <a:endParaRPr dirty="0">
                        <a:highlight>
                          <a:srgbClr val="00FF00"/>
                        </a:highlight>
                        <a:latin typeface="Nunito"/>
                        <a:ea typeface="Nunito"/>
                        <a:cs typeface="Nunito"/>
                        <a:sym typeface="Nuni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4196029876"/>
                  </a:ext>
                </a:extLst>
              </a:tr>
              <a:tr h="757250">
                <a:tc>
                  <a:txBody>
                    <a:bodyPr/>
                    <a:lstStyle/>
                    <a:p>
                      <a:pPr marL="0" lvl="0" indent="0" algn="l" rtl="0">
                        <a:lnSpc>
                          <a:spcPct val="115000"/>
                        </a:lnSpc>
                        <a:spcBef>
                          <a:spcPts val="0"/>
                        </a:spcBef>
                        <a:spcAft>
                          <a:spcPts val="0"/>
                        </a:spcAft>
                        <a:buNone/>
                      </a:pPr>
                      <a:r>
                        <a:rPr lang="en" dirty="0">
                          <a:solidFill>
                            <a:schemeClr val="dk1"/>
                          </a:solidFill>
                          <a:latin typeface="Nunito"/>
                          <a:ea typeface="Nunito"/>
                          <a:cs typeface="Nunito"/>
                          <a:sym typeface="Nunito"/>
                        </a:rPr>
                        <a:t>Allies menu</a:t>
                      </a:r>
                      <a:endParaRPr dirty="0">
                        <a:solidFill>
                          <a:schemeClr val="dk1"/>
                        </a:solidFill>
                        <a:latin typeface="Nunito"/>
                        <a:ea typeface="Nunito"/>
                        <a:cs typeface="Nunito"/>
                        <a:sym typeface="Nunito"/>
                      </a:endParaRPr>
                    </a:p>
                  </a:txBody>
                  <a:tcPr marL="182875" marR="18287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latin typeface="Nunito"/>
                          <a:ea typeface="Nunito"/>
                          <a:cs typeface="Nunito"/>
                          <a:sym typeface="Nunito"/>
                        </a:rPr>
                        <a:t>Recognition</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Nunito"/>
                          <a:ea typeface="Nunito"/>
                          <a:cs typeface="Nunito"/>
                          <a:sym typeface="Nunito"/>
                        </a:rPr>
                        <a:t>Lots of menus within menus that are confusing to navigate</a:t>
                      </a:r>
                      <a:endParaRPr sz="1400" dirty="0">
                        <a:latin typeface="Nunito"/>
                        <a:ea typeface="Nunito"/>
                        <a:cs typeface="Nunito"/>
                        <a:sym typeface="Nunit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highlight>
                            <a:srgbClr val="FF9900"/>
                          </a:highlight>
                          <a:latin typeface="Nunito"/>
                          <a:ea typeface="Nunito"/>
                          <a:cs typeface="Nunito"/>
                          <a:sym typeface="Nunito"/>
                        </a:rPr>
                        <a:t>Medium</a:t>
                      </a:r>
                      <a:endParaRPr dirty="0">
                        <a:highlight>
                          <a:srgbClr val="FF9900"/>
                        </a:highlight>
                        <a:latin typeface="Nunito"/>
                        <a:ea typeface="Nunito"/>
                        <a:cs typeface="Nunito"/>
                        <a:sym typeface="Nunit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358148331"/>
                  </a:ext>
                </a:extLst>
              </a:tr>
              <a:tr h="757250">
                <a:tc>
                  <a:txBody>
                    <a:bodyPr/>
                    <a:lstStyle/>
                    <a:p>
                      <a:pPr marL="0" lvl="0" indent="0" algn="l" rtl="0">
                        <a:lnSpc>
                          <a:spcPct val="115000"/>
                        </a:lnSpc>
                        <a:spcBef>
                          <a:spcPts val="0"/>
                        </a:spcBef>
                        <a:spcAft>
                          <a:spcPts val="0"/>
                        </a:spcAft>
                        <a:buNone/>
                      </a:pPr>
                      <a:r>
                        <a:rPr lang="en" dirty="0">
                          <a:solidFill>
                            <a:schemeClr val="dk1"/>
                          </a:solidFill>
                          <a:latin typeface="Nunito"/>
                          <a:ea typeface="Nunito"/>
                          <a:cs typeface="Nunito"/>
                          <a:sym typeface="Nunito"/>
                        </a:rPr>
                        <a:t>Summoning Screen</a:t>
                      </a:r>
                      <a:endParaRPr dirty="0">
                        <a:solidFill>
                          <a:schemeClr val="dk1"/>
                        </a:solidFill>
                        <a:latin typeface="Nunito"/>
                        <a:ea typeface="Nunito"/>
                        <a:cs typeface="Nunito"/>
                        <a:sym typeface="Nunito"/>
                      </a:endParaRPr>
                    </a:p>
                  </a:txBody>
                  <a:tcPr marL="182875" marR="18287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latin typeface="Nunito"/>
                          <a:ea typeface="Nunito"/>
                          <a:cs typeface="Nunito"/>
                          <a:sym typeface="Nunito"/>
                        </a:rPr>
                        <a:t>Consistency</a:t>
                      </a:r>
                      <a:endParaRPr sz="1800" dirty="0">
                        <a:latin typeface="Nunito"/>
                        <a:ea typeface="Nunito"/>
                        <a:cs typeface="Nunito"/>
                        <a:sym typeface="Nuni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Nunito"/>
                          <a:ea typeface="Nunito"/>
                          <a:cs typeface="Nunito"/>
                          <a:sym typeface="Nunito"/>
                        </a:rPr>
                        <a:t>Quitting confirmation swapped places, no confirmation for summoning</a:t>
                      </a:r>
                      <a:endParaRPr sz="1400" dirty="0">
                        <a:latin typeface="Nunito"/>
                        <a:ea typeface="Nunito"/>
                        <a:cs typeface="Nunito"/>
                        <a:sym typeface="Nuni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highlight>
                            <a:srgbClr val="FF9900"/>
                          </a:highlight>
                          <a:latin typeface="Nunito"/>
                          <a:ea typeface="Nunito"/>
                          <a:cs typeface="Nunito"/>
                          <a:sym typeface="Nunito"/>
                        </a:rPr>
                        <a:t>Medium</a:t>
                      </a:r>
                      <a:endParaRPr dirty="0">
                        <a:highlight>
                          <a:srgbClr val="FF9900"/>
                        </a:highlight>
                        <a:latin typeface="Nunito"/>
                        <a:ea typeface="Nunito"/>
                        <a:cs typeface="Nunito"/>
                        <a:sym typeface="Nuni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4226946005"/>
                  </a:ext>
                </a:extLst>
              </a:tr>
              <a:tr h="757250">
                <a:tc>
                  <a:txBody>
                    <a:bodyPr/>
                    <a:lstStyle/>
                    <a:p>
                      <a:pPr marL="0" lvl="0" indent="0" algn="l" rtl="0">
                        <a:lnSpc>
                          <a:spcPct val="115000"/>
                        </a:lnSpc>
                        <a:spcBef>
                          <a:spcPts val="0"/>
                        </a:spcBef>
                        <a:spcAft>
                          <a:spcPts val="0"/>
                        </a:spcAft>
                        <a:buNone/>
                      </a:pPr>
                      <a:r>
                        <a:rPr lang="en-US" dirty="0">
                          <a:solidFill>
                            <a:schemeClr val="dk1"/>
                          </a:solidFill>
                          <a:latin typeface="Nunito"/>
                          <a:ea typeface="Nunito"/>
                          <a:cs typeface="Nunito"/>
                          <a:sym typeface="Nunito"/>
                        </a:rPr>
                        <a:t>Various</a:t>
                      </a:r>
                      <a:endParaRPr dirty="0">
                        <a:solidFill>
                          <a:schemeClr val="dk1"/>
                        </a:solidFill>
                        <a:latin typeface="Nunito"/>
                        <a:ea typeface="Nunito"/>
                        <a:cs typeface="Nunito"/>
                        <a:sym typeface="Nunito"/>
                      </a:endParaRPr>
                    </a:p>
                  </a:txBody>
                  <a:tcPr marL="182875" marR="18287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US" sz="1800" dirty="0">
                          <a:latin typeface="Nunito"/>
                          <a:ea typeface="Nunito"/>
                          <a:cs typeface="Nunito"/>
                          <a:sym typeface="Nunito"/>
                        </a:rPr>
                        <a:t>Help</a:t>
                      </a:r>
                      <a:endParaRPr sz="1800" dirty="0">
                        <a:latin typeface="Nunito"/>
                        <a:ea typeface="Nunito"/>
                        <a:cs typeface="Nunito"/>
                        <a:sym typeface="Nunit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US" sz="1400" dirty="0">
                          <a:latin typeface="Nunito"/>
                          <a:ea typeface="Nunito"/>
                          <a:cs typeface="Nunito"/>
                          <a:sym typeface="Nunito"/>
                        </a:rPr>
                        <a:t>Advanced game mechanics are not explained / explained poorly</a:t>
                      </a:r>
                      <a:endParaRPr sz="1400" dirty="0">
                        <a:latin typeface="Nunito"/>
                        <a:ea typeface="Nunito"/>
                        <a:cs typeface="Nunito"/>
                        <a:sym typeface="Nunit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US" dirty="0">
                          <a:highlight>
                            <a:srgbClr val="FF9900"/>
                          </a:highlight>
                          <a:latin typeface="Nunito"/>
                          <a:ea typeface="Nunito"/>
                          <a:cs typeface="Nunito"/>
                          <a:sym typeface="Nunito"/>
                        </a:rPr>
                        <a:t>Medium</a:t>
                      </a:r>
                      <a:endParaRPr dirty="0">
                        <a:highlight>
                          <a:srgbClr val="FF9900"/>
                        </a:highlight>
                        <a:latin typeface="Nunito"/>
                        <a:ea typeface="Nunito"/>
                        <a:cs typeface="Nunito"/>
                        <a:sym typeface="Nunit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2970192352"/>
                  </a:ext>
                </a:extLst>
              </a:tr>
            </a:tbl>
          </a:graphicData>
        </a:graphic>
      </p:graphicFrame>
    </p:spTree>
    <p:extLst>
      <p:ext uri="{BB962C8B-B14F-4D97-AF65-F5344CB8AC3E}">
        <p14:creationId xmlns:p14="http://schemas.microsoft.com/office/powerpoint/2010/main" val="2639584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1A73CAC-BC97-576B-B4DA-42D598B3C46F}"/>
              </a:ext>
            </a:extLst>
          </p:cNvPr>
          <p:cNvSpPr txBox="1">
            <a:spLocks/>
          </p:cNvSpPr>
          <p:nvPr/>
        </p:nvSpPr>
        <p:spPr>
          <a:xfrm>
            <a:off x="1447418" y="1289685"/>
            <a:ext cx="3591307" cy="4278630"/>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150" dirty="0"/>
          </a:p>
        </p:txBody>
      </p:sp>
      <p:sp>
        <p:nvSpPr>
          <p:cNvPr id="2" name="Title 1">
            <a:extLst>
              <a:ext uri="{FF2B5EF4-FFF2-40B4-BE49-F238E27FC236}">
                <a16:creationId xmlns:a16="http://schemas.microsoft.com/office/drawing/2014/main" id="{795AA842-4362-4C82-19A2-3ACB04CC5609}"/>
              </a:ext>
            </a:extLst>
          </p:cNvPr>
          <p:cNvSpPr>
            <a:spLocks noGrp="1"/>
          </p:cNvSpPr>
          <p:nvPr>
            <p:ph type="title"/>
          </p:nvPr>
        </p:nvSpPr>
        <p:spPr>
          <a:xfrm>
            <a:off x="1097280" y="-388392"/>
            <a:ext cx="10058400" cy="1450757"/>
          </a:xfrm>
        </p:spPr>
        <p:txBody>
          <a:bodyPr>
            <a:normAutofit/>
          </a:bodyPr>
          <a:lstStyle/>
          <a:p>
            <a:pPr algn="ctr"/>
            <a:r>
              <a:rPr lang="en-US" sz="7200" b="1" u="sng" dirty="0"/>
              <a:t>Conclusion</a:t>
            </a:r>
            <a:endParaRPr lang="en-150" sz="7200" b="1" u="sng" dirty="0"/>
          </a:p>
        </p:txBody>
      </p:sp>
      <p:sp>
        <p:nvSpPr>
          <p:cNvPr id="3" name="Content Placeholder 2">
            <a:extLst>
              <a:ext uri="{FF2B5EF4-FFF2-40B4-BE49-F238E27FC236}">
                <a16:creationId xmlns:a16="http://schemas.microsoft.com/office/drawing/2014/main" id="{B44A566B-197F-ABD2-C197-DA9874558A0A}"/>
              </a:ext>
            </a:extLst>
          </p:cNvPr>
          <p:cNvSpPr>
            <a:spLocks noGrp="1"/>
          </p:cNvSpPr>
          <p:nvPr>
            <p:ph idx="1"/>
          </p:nvPr>
        </p:nvSpPr>
        <p:spPr>
          <a:xfrm>
            <a:off x="104393" y="1289685"/>
            <a:ext cx="3591307" cy="4278630"/>
          </a:xfrm>
          <a:solidFill>
            <a:schemeClr val="bg1"/>
          </a:solidFill>
        </p:spPr>
        <p:txBody>
          <a:bodyPr>
            <a:normAutofit/>
          </a:bodyPr>
          <a:lstStyle/>
          <a:p>
            <a:r>
              <a:rPr lang="en-US" dirty="0"/>
              <a:t>Overall, Fire Emblem Heroes has great User Experience along with amazing sound design, with some small problems in regard to explaining more advanced game mechanics</a:t>
            </a:r>
          </a:p>
          <a:p>
            <a:r>
              <a:rPr lang="en-US" dirty="0"/>
              <a:t>It’s also a great strategy-RPG game for any RPG fan with an Android/iOS device!</a:t>
            </a:r>
            <a:endParaRPr lang="en-150" dirty="0"/>
          </a:p>
        </p:txBody>
      </p:sp>
      <p:pic>
        <p:nvPicPr>
          <p:cNvPr id="6" name="Picture 5" descr="A group of cartoon characters&#10;&#10;Description automatically generated with low confidence">
            <a:extLst>
              <a:ext uri="{FF2B5EF4-FFF2-40B4-BE49-F238E27FC236}">
                <a16:creationId xmlns:a16="http://schemas.microsoft.com/office/drawing/2014/main" id="{6DDEB770-C9B3-8406-8192-6712B0393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275" y="1187349"/>
            <a:ext cx="7887081" cy="5577851"/>
          </a:xfrm>
          <a:prstGeom prst="rect">
            <a:avLst/>
          </a:prstGeom>
        </p:spPr>
      </p:pic>
    </p:spTree>
    <p:extLst>
      <p:ext uri="{BB962C8B-B14F-4D97-AF65-F5344CB8AC3E}">
        <p14:creationId xmlns:p14="http://schemas.microsoft.com/office/powerpoint/2010/main" val="2329892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6B86B-F05B-1609-D909-AE3BA24C4DD5}"/>
              </a:ext>
            </a:extLst>
          </p:cNvPr>
          <p:cNvSpPr>
            <a:spLocks noGrp="1"/>
          </p:cNvSpPr>
          <p:nvPr>
            <p:ph type="title"/>
          </p:nvPr>
        </p:nvSpPr>
        <p:spPr>
          <a:xfrm>
            <a:off x="239842" y="0"/>
            <a:ext cx="9818557" cy="1450757"/>
          </a:xfrm>
        </p:spPr>
        <p:txBody>
          <a:bodyPr/>
          <a:lstStyle/>
          <a:p>
            <a:r>
              <a:rPr lang="en-US" dirty="0"/>
              <a:t>What is Fire Emblem heroes?</a:t>
            </a:r>
            <a:endParaRPr lang="en-150" dirty="0"/>
          </a:p>
        </p:txBody>
      </p:sp>
      <p:sp>
        <p:nvSpPr>
          <p:cNvPr id="3" name="Content Placeholder 2">
            <a:extLst>
              <a:ext uri="{FF2B5EF4-FFF2-40B4-BE49-F238E27FC236}">
                <a16:creationId xmlns:a16="http://schemas.microsoft.com/office/drawing/2014/main" id="{862F7CA2-CDFD-28CB-8DF2-0EE7D1738F34}"/>
              </a:ext>
            </a:extLst>
          </p:cNvPr>
          <p:cNvSpPr>
            <a:spLocks noGrp="1"/>
          </p:cNvSpPr>
          <p:nvPr>
            <p:ph idx="1"/>
          </p:nvPr>
        </p:nvSpPr>
        <p:spPr>
          <a:xfrm>
            <a:off x="239842" y="1920685"/>
            <a:ext cx="7345181" cy="4023360"/>
          </a:xfrm>
        </p:spPr>
        <p:txBody>
          <a:bodyPr/>
          <a:lstStyle/>
          <a:p>
            <a:r>
              <a:rPr lang="en-US" dirty="0"/>
              <a:t>Fire Emblem Heroes is a tactical role-playing game for Android and iOS</a:t>
            </a:r>
          </a:p>
          <a:p>
            <a:endParaRPr lang="en-US" dirty="0"/>
          </a:p>
          <a:p>
            <a:r>
              <a:rPr lang="en-US" dirty="0"/>
              <a:t>In this game, you control a team of heroes from the Fire Emblem franchise and fight against enemies in a variety of different game modes</a:t>
            </a:r>
          </a:p>
          <a:p>
            <a:endParaRPr lang="en-US" dirty="0"/>
          </a:p>
          <a:p>
            <a:r>
              <a:rPr lang="en-US" dirty="0"/>
              <a:t>While there is no definitive ending, there are various tasks you could do, such as competitive battles, hero collecting, customizing your characters or just seeing your favorite characters interact with each other!</a:t>
            </a:r>
            <a:endParaRPr lang="en-150" dirty="0"/>
          </a:p>
        </p:txBody>
      </p:sp>
      <p:pic>
        <p:nvPicPr>
          <p:cNvPr id="7" name="Picture 6" descr="A picture containing text, anime, fiction, poster&#10;&#10;Description automatically generated">
            <a:extLst>
              <a:ext uri="{FF2B5EF4-FFF2-40B4-BE49-F238E27FC236}">
                <a16:creationId xmlns:a16="http://schemas.microsoft.com/office/drawing/2014/main" id="{573E6C17-106E-620B-1136-3FFA1113CD38}"/>
              </a:ext>
            </a:extLst>
          </p:cNvPr>
          <p:cNvPicPr>
            <a:picLocks noChangeAspect="1"/>
          </p:cNvPicPr>
          <p:nvPr/>
        </p:nvPicPr>
        <p:blipFill rotWithShape="1">
          <a:blip r:embed="rId2">
            <a:extLst>
              <a:ext uri="{28A0092B-C50C-407E-A947-70E740481C1C}">
                <a14:useLocalDpi xmlns:a14="http://schemas.microsoft.com/office/drawing/2010/main" val="0"/>
              </a:ext>
            </a:extLst>
          </a:blip>
          <a:srcRect t="7865" b="3371"/>
          <a:stretch/>
        </p:blipFill>
        <p:spPr>
          <a:xfrm>
            <a:off x="7585023" y="48834"/>
            <a:ext cx="2664700" cy="4918939"/>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7BC9E023-323D-7F60-B1D2-73BC56B1A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2224" y="2119198"/>
            <a:ext cx="2289776" cy="4071791"/>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821E8AC9-C32F-358C-B888-E9B379F1A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1884" y="4307916"/>
            <a:ext cx="1750978" cy="3110288"/>
          </a:xfrm>
          <a:prstGeom prst="rect">
            <a:avLst/>
          </a:prstGeom>
        </p:spPr>
      </p:pic>
    </p:spTree>
    <p:extLst>
      <p:ext uri="{BB962C8B-B14F-4D97-AF65-F5344CB8AC3E}">
        <p14:creationId xmlns:p14="http://schemas.microsoft.com/office/powerpoint/2010/main" val="311919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339365"/>
            <a:ext cx="10058400" cy="1020923"/>
          </a:xfrm>
        </p:spPr>
        <p:txBody>
          <a:bodyPr>
            <a:normAutofit/>
          </a:bodyPr>
          <a:lstStyle/>
          <a:p>
            <a:r>
              <a:rPr lang="en-US" sz="6000" b="1" dirty="0">
                <a:latin typeface="Calibri" panose="020F0502020204030204" pitchFamily="34" charset="0"/>
                <a:cs typeface="Calibri" panose="020F0502020204030204" pitchFamily="34" charset="0"/>
              </a:rPr>
              <a:t>Visibility</a:t>
            </a:r>
            <a:endParaRPr lang="en-150" sz="6000" b="1" dirty="0">
              <a:latin typeface="Calibri" panose="020F0502020204030204" pitchFamily="34" charset="0"/>
              <a:cs typeface="Calibri" panose="020F0502020204030204" pitchFamily="34" charset="0"/>
            </a:endParaRPr>
          </a:p>
        </p:txBody>
      </p:sp>
      <p:pic>
        <p:nvPicPr>
          <p:cNvPr id="6" name="Content Placeholder 5" descr="A screenshot of a video game&#10;&#10;Description automatically generated">
            <a:extLst>
              <a:ext uri="{FF2B5EF4-FFF2-40B4-BE49-F238E27FC236}">
                <a16:creationId xmlns:a16="http://schemas.microsoft.com/office/drawing/2014/main" id="{B7641DF3-79A7-FFA3-F09A-450C58E66B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180" b="7463"/>
          <a:stretch/>
        </p:blipFill>
        <p:spPr>
          <a:xfrm>
            <a:off x="7762672" y="224064"/>
            <a:ext cx="3589505" cy="6409872"/>
          </a:xfrm>
        </p:spPr>
      </p:pic>
      <p:pic>
        <p:nvPicPr>
          <p:cNvPr id="4" name="Picture 3">
            <a:extLst>
              <a:ext uri="{FF2B5EF4-FFF2-40B4-BE49-F238E27FC236}">
                <a16:creationId xmlns:a16="http://schemas.microsoft.com/office/drawing/2014/main" id="{F0E4EC4F-EBD5-FCA3-9991-A7559F601FB9}"/>
              </a:ext>
            </a:extLst>
          </p:cNvPr>
          <p:cNvPicPr>
            <a:picLocks noChangeAspect="1"/>
          </p:cNvPicPr>
          <p:nvPr/>
        </p:nvPicPr>
        <p:blipFill>
          <a:blip r:embed="rId3"/>
          <a:stretch>
            <a:fillRect/>
          </a:stretch>
        </p:blipFill>
        <p:spPr>
          <a:xfrm>
            <a:off x="304294" y="608253"/>
            <a:ext cx="732026" cy="636165"/>
          </a:xfrm>
          <a:prstGeom prst="rect">
            <a:avLst/>
          </a:prstGeom>
        </p:spPr>
      </p:pic>
      <p:sp>
        <p:nvSpPr>
          <p:cNvPr id="7" name="TextBox 6">
            <a:extLst>
              <a:ext uri="{FF2B5EF4-FFF2-40B4-BE49-F238E27FC236}">
                <a16:creationId xmlns:a16="http://schemas.microsoft.com/office/drawing/2014/main" id="{A42E1389-46DC-A06C-4D1F-6E606FF711C1}"/>
              </a:ext>
            </a:extLst>
          </p:cNvPr>
          <p:cNvSpPr txBox="1"/>
          <p:nvPr/>
        </p:nvSpPr>
        <p:spPr>
          <a:xfrm>
            <a:off x="524977" y="1968442"/>
            <a:ext cx="5791707" cy="1631216"/>
          </a:xfrm>
          <a:prstGeom prst="rect">
            <a:avLst/>
          </a:prstGeom>
          <a:noFill/>
        </p:spPr>
        <p:txBody>
          <a:bodyPr wrap="square" rtlCol="0">
            <a:spAutoFit/>
          </a:bodyPr>
          <a:lstStyle/>
          <a:p>
            <a:r>
              <a:rPr lang="en-US" sz="2000" dirty="0"/>
              <a:t>When you log into the game, you are placed on your Home Screen, where you can receive different quests and rewards, but more importantly on the bottom there is a menu with a way for you navigate to different aspects of the game</a:t>
            </a:r>
            <a:endParaRPr lang="en-150" sz="2000" dirty="0"/>
          </a:p>
        </p:txBody>
      </p:sp>
      <p:sp>
        <p:nvSpPr>
          <p:cNvPr id="8" name="TextBox 7">
            <a:extLst>
              <a:ext uri="{FF2B5EF4-FFF2-40B4-BE49-F238E27FC236}">
                <a16:creationId xmlns:a16="http://schemas.microsoft.com/office/drawing/2014/main" id="{4DA1C8DD-D180-7928-BD9A-C2FA484A6759}"/>
              </a:ext>
            </a:extLst>
          </p:cNvPr>
          <p:cNvSpPr txBox="1"/>
          <p:nvPr/>
        </p:nvSpPr>
        <p:spPr>
          <a:xfrm>
            <a:off x="304292" y="4073950"/>
            <a:ext cx="6935494" cy="1323439"/>
          </a:xfrm>
          <a:prstGeom prst="rect">
            <a:avLst/>
          </a:prstGeom>
          <a:noFill/>
        </p:spPr>
        <p:txBody>
          <a:bodyPr wrap="square" rtlCol="0">
            <a:spAutoFit/>
          </a:bodyPr>
          <a:lstStyle/>
          <a:p>
            <a:r>
              <a:rPr lang="en-US" sz="2000" dirty="0"/>
              <a:t>	You can always tell what part of the game you're in on the bottom of the screen by the glowing symbol with text</a:t>
            </a:r>
          </a:p>
          <a:p>
            <a:endParaRPr lang="en-US" sz="2000" dirty="0"/>
          </a:p>
          <a:p>
            <a:r>
              <a:rPr lang="en-US" sz="2000" dirty="0"/>
              <a:t>(if there isn't already extra text on the top of the screen already)</a:t>
            </a:r>
            <a:endParaRPr lang="en-150" sz="2000" dirty="0"/>
          </a:p>
        </p:txBody>
      </p:sp>
      <p:pic>
        <p:nvPicPr>
          <p:cNvPr id="11" name="Graphic 10" descr="Add with solid fill">
            <a:extLst>
              <a:ext uri="{FF2B5EF4-FFF2-40B4-BE49-F238E27FC236}">
                <a16:creationId xmlns:a16="http://schemas.microsoft.com/office/drawing/2014/main" id="{1C6B93FF-5A5E-E9C9-5D1D-E8FA52036D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4977" y="4141416"/>
            <a:ext cx="290660" cy="290660"/>
          </a:xfrm>
          <a:prstGeom prst="rect">
            <a:avLst/>
          </a:prstGeom>
        </p:spPr>
      </p:pic>
    </p:spTree>
    <p:extLst>
      <p:ext uri="{BB962C8B-B14F-4D97-AF65-F5344CB8AC3E}">
        <p14:creationId xmlns:p14="http://schemas.microsoft.com/office/powerpoint/2010/main" val="3552895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video game&#10;&#10;Description automatically generated">
            <a:extLst>
              <a:ext uri="{FF2B5EF4-FFF2-40B4-BE49-F238E27FC236}">
                <a16:creationId xmlns:a16="http://schemas.microsoft.com/office/drawing/2014/main" id="{96AE84D8-B695-164D-A5F8-4DE27D5C62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940" b="7167"/>
          <a:stretch/>
        </p:blipFill>
        <p:spPr>
          <a:xfrm>
            <a:off x="984135" y="622168"/>
            <a:ext cx="3234793" cy="6030610"/>
          </a:xfrm>
        </p:spPr>
      </p:pic>
      <p:grpSp>
        <p:nvGrpSpPr>
          <p:cNvPr id="7" name="Group 6">
            <a:extLst>
              <a:ext uri="{FF2B5EF4-FFF2-40B4-BE49-F238E27FC236}">
                <a16:creationId xmlns:a16="http://schemas.microsoft.com/office/drawing/2014/main" id="{9DF5EB92-89A3-7D5C-3E0E-0DCB82405141}"/>
              </a:ext>
            </a:extLst>
          </p:cNvPr>
          <p:cNvGrpSpPr/>
          <p:nvPr/>
        </p:nvGrpSpPr>
        <p:grpSpPr>
          <a:xfrm>
            <a:off x="358219" y="0"/>
            <a:ext cx="10684316" cy="493022"/>
            <a:chOff x="471364" y="0"/>
            <a:chExt cx="10684316" cy="493022"/>
          </a:xfrm>
        </p:grpSpPr>
        <p:sp>
          <p:nvSpPr>
            <p:cNvPr id="2" name="Title 1">
              <a:extLst>
                <a:ext uri="{FF2B5EF4-FFF2-40B4-BE49-F238E27FC236}">
                  <a16:creationId xmlns:a16="http://schemas.microsoft.com/office/drawing/2014/main" id="{974FD7ED-C353-0D41-62C8-2FDA628DF0DE}"/>
                </a:ext>
              </a:extLst>
            </p:cNvPr>
            <p:cNvSpPr>
              <a:spLocks noGrp="1"/>
            </p:cNvSpPr>
            <p:nvPr>
              <p:ph type="title"/>
            </p:nvPr>
          </p:nvSpPr>
          <p:spPr>
            <a:xfrm>
              <a:off x="1097280" y="0"/>
              <a:ext cx="10058400" cy="493022"/>
            </a:xfrm>
          </p:spPr>
          <p:txBody>
            <a:bodyPr>
              <a:normAutofit/>
            </a:bodyPr>
            <a:lstStyle/>
            <a:p>
              <a:r>
                <a:rPr lang="en-US" sz="2800" b="1" dirty="0">
                  <a:latin typeface="Calibri" panose="020F0502020204030204" pitchFamily="34" charset="0"/>
                  <a:cs typeface="Calibri" panose="020F0502020204030204" pitchFamily="34" charset="0"/>
                </a:rPr>
                <a:t>Visibility</a:t>
              </a:r>
              <a:endParaRPr lang="en-150" sz="2800" dirty="0"/>
            </a:p>
          </p:txBody>
        </p:sp>
        <p:pic>
          <p:nvPicPr>
            <p:cNvPr id="6" name="Picture 5">
              <a:extLst>
                <a:ext uri="{FF2B5EF4-FFF2-40B4-BE49-F238E27FC236}">
                  <a16:creationId xmlns:a16="http://schemas.microsoft.com/office/drawing/2014/main" id="{CAA683E7-0748-616C-599C-30EA2BC524AE}"/>
                </a:ext>
              </a:extLst>
            </p:cNvPr>
            <p:cNvPicPr>
              <a:picLocks noChangeAspect="1"/>
            </p:cNvPicPr>
            <p:nvPr/>
          </p:nvPicPr>
          <p:blipFill>
            <a:blip r:embed="rId3"/>
            <a:stretch>
              <a:fillRect/>
            </a:stretch>
          </p:blipFill>
          <p:spPr>
            <a:xfrm>
              <a:off x="471364" y="2049"/>
              <a:ext cx="564956" cy="490973"/>
            </a:xfrm>
            <a:prstGeom prst="rect">
              <a:avLst/>
            </a:prstGeom>
          </p:spPr>
        </p:pic>
      </p:grpSp>
      <p:pic>
        <p:nvPicPr>
          <p:cNvPr id="11" name="Picture 10" descr="A screenshot of a video game&#10;&#10;Description automatically generated">
            <a:extLst>
              <a:ext uri="{FF2B5EF4-FFF2-40B4-BE49-F238E27FC236}">
                <a16:creationId xmlns:a16="http://schemas.microsoft.com/office/drawing/2014/main" id="{44CAF07B-0B40-D805-BC9F-88274B5C286C}"/>
              </a:ext>
            </a:extLst>
          </p:cNvPr>
          <p:cNvPicPr>
            <a:picLocks noChangeAspect="1"/>
          </p:cNvPicPr>
          <p:nvPr/>
        </p:nvPicPr>
        <p:blipFill rotWithShape="1">
          <a:blip r:embed="rId4">
            <a:extLst>
              <a:ext uri="{28A0092B-C50C-407E-A947-70E740481C1C}">
                <a14:useLocalDpi xmlns:a14="http://schemas.microsoft.com/office/drawing/2010/main" val="0"/>
              </a:ext>
            </a:extLst>
          </a:blip>
          <a:srcRect t="9072" b="7079"/>
          <a:stretch/>
        </p:blipFill>
        <p:spPr>
          <a:xfrm>
            <a:off x="4552949" y="622167"/>
            <a:ext cx="3234793" cy="6027413"/>
          </a:xfrm>
          <a:prstGeom prst="rect">
            <a:avLst/>
          </a:prstGeom>
        </p:spPr>
      </p:pic>
      <p:pic>
        <p:nvPicPr>
          <p:cNvPr id="13" name="Picture 12" descr="A screen shot of a video game&#10;&#10;Description automatically generated with medium confidence">
            <a:extLst>
              <a:ext uri="{FF2B5EF4-FFF2-40B4-BE49-F238E27FC236}">
                <a16:creationId xmlns:a16="http://schemas.microsoft.com/office/drawing/2014/main" id="{9F0A5A45-0685-1A95-7BF1-E2B5BBEDDFE9}"/>
              </a:ext>
            </a:extLst>
          </p:cNvPr>
          <p:cNvPicPr>
            <a:picLocks noChangeAspect="1"/>
          </p:cNvPicPr>
          <p:nvPr/>
        </p:nvPicPr>
        <p:blipFill rotWithShape="1">
          <a:blip r:embed="rId5">
            <a:extLst>
              <a:ext uri="{28A0092B-C50C-407E-A947-70E740481C1C}">
                <a14:useLocalDpi xmlns:a14="http://schemas.microsoft.com/office/drawing/2010/main" val="0"/>
              </a:ext>
            </a:extLst>
          </a:blip>
          <a:srcRect t="9072" b="7354"/>
          <a:stretch/>
        </p:blipFill>
        <p:spPr>
          <a:xfrm>
            <a:off x="7973073" y="622167"/>
            <a:ext cx="3234792" cy="6007651"/>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7B32A6FB-BE0D-CD53-9A92-433DDD218548}"/>
                  </a:ext>
                </a:extLst>
              </p14:cNvPr>
              <p14:cNvContentPartPr/>
              <p14:nvPr/>
            </p14:nvContentPartPr>
            <p14:xfrm>
              <a:off x="903953" y="6041891"/>
              <a:ext cx="634320" cy="576000"/>
            </p14:xfrm>
          </p:contentPart>
        </mc:Choice>
        <mc:Fallback xmlns="">
          <p:pic>
            <p:nvPicPr>
              <p:cNvPr id="19" name="Ink 18">
                <a:extLst>
                  <a:ext uri="{FF2B5EF4-FFF2-40B4-BE49-F238E27FC236}">
                    <a16:creationId xmlns:a16="http://schemas.microsoft.com/office/drawing/2014/main" id="{7B32A6FB-BE0D-CD53-9A92-433DDD218548}"/>
                  </a:ext>
                </a:extLst>
              </p:cNvPr>
              <p:cNvPicPr/>
              <p:nvPr/>
            </p:nvPicPr>
            <p:blipFill>
              <a:blip r:embed="rId7"/>
              <a:stretch>
                <a:fillRect/>
              </a:stretch>
            </p:blipFill>
            <p:spPr>
              <a:xfrm>
                <a:off x="894953" y="6033251"/>
                <a:ext cx="65196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62700EE-9E5E-231B-B8FD-AA6CD4C201EB}"/>
                  </a:ext>
                </a:extLst>
              </p14:cNvPr>
              <p14:cNvContentPartPr/>
              <p14:nvPr/>
            </p14:nvContentPartPr>
            <p14:xfrm>
              <a:off x="5041793" y="6022091"/>
              <a:ext cx="634320" cy="671760"/>
            </p14:xfrm>
          </p:contentPart>
        </mc:Choice>
        <mc:Fallback xmlns="">
          <p:pic>
            <p:nvPicPr>
              <p:cNvPr id="21" name="Ink 20">
                <a:extLst>
                  <a:ext uri="{FF2B5EF4-FFF2-40B4-BE49-F238E27FC236}">
                    <a16:creationId xmlns:a16="http://schemas.microsoft.com/office/drawing/2014/main" id="{A62700EE-9E5E-231B-B8FD-AA6CD4C201EB}"/>
                  </a:ext>
                </a:extLst>
              </p:cNvPr>
              <p:cNvPicPr/>
              <p:nvPr/>
            </p:nvPicPr>
            <p:blipFill>
              <a:blip r:embed="rId9"/>
              <a:stretch>
                <a:fillRect/>
              </a:stretch>
            </p:blipFill>
            <p:spPr>
              <a:xfrm>
                <a:off x="5032793" y="6013451"/>
                <a:ext cx="65196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20C5CBD7-0D06-F623-FD64-CCBFDE844C9D}"/>
                  </a:ext>
                </a:extLst>
              </p14:cNvPr>
              <p14:cNvContentPartPr/>
              <p14:nvPr/>
            </p14:nvContentPartPr>
            <p14:xfrm>
              <a:off x="9537473" y="5993291"/>
              <a:ext cx="653760" cy="597600"/>
            </p14:xfrm>
          </p:contentPart>
        </mc:Choice>
        <mc:Fallback xmlns="">
          <p:pic>
            <p:nvPicPr>
              <p:cNvPr id="22" name="Ink 21">
                <a:extLst>
                  <a:ext uri="{FF2B5EF4-FFF2-40B4-BE49-F238E27FC236}">
                    <a16:creationId xmlns:a16="http://schemas.microsoft.com/office/drawing/2014/main" id="{20C5CBD7-0D06-F623-FD64-CCBFDE844C9D}"/>
                  </a:ext>
                </a:extLst>
              </p:cNvPr>
              <p:cNvPicPr/>
              <p:nvPr/>
            </p:nvPicPr>
            <p:blipFill>
              <a:blip r:embed="rId11"/>
              <a:stretch>
                <a:fillRect/>
              </a:stretch>
            </p:blipFill>
            <p:spPr>
              <a:xfrm>
                <a:off x="9528833" y="5984651"/>
                <a:ext cx="67140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8B0DF345-5A32-5543-B0BF-6DF2D6FA90A4}"/>
                  </a:ext>
                </a:extLst>
              </p14:cNvPr>
              <p14:cNvContentPartPr/>
              <p14:nvPr/>
            </p14:nvContentPartPr>
            <p14:xfrm>
              <a:off x="8764913" y="1337771"/>
              <a:ext cx="1727280" cy="453600"/>
            </p14:xfrm>
          </p:contentPart>
        </mc:Choice>
        <mc:Fallback xmlns="">
          <p:pic>
            <p:nvPicPr>
              <p:cNvPr id="26" name="Ink 25">
                <a:extLst>
                  <a:ext uri="{FF2B5EF4-FFF2-40B4-BE49-F238E27FC236}">
                    <a16:creationId xmlns:a16="http://schemas.microsoft.com/office/drawing/2014/main" id="{8B0DF345-5A32-5543-B0BF-6DF2D6FA90A4}"/>
                  </a:ext>
                </a:extLst>
              </p:cNvPr>
              <p:cNvPicPr/>
              <p:nvPr/>
            </p:nvPicPr>
            <p:blipFill>
              <a:blip r:embed="rId13"/>
              <a:stretch>
                <a:fillRect/>
              </a:stretch>
            </p:blipFill>
            <p:spPr>
              <a:xfrm>
                <a:off x="8755913" y="1329131"/>
                <a:ext cx="1744920" cy="471240"/>
              </a:xfrm>
              <a:prstGeom prst="rect">
                <a:avLst/>
              </a:prstGeom>
            </p:spPr>
          </p:pic>
        </mc:Fallback>
      </mc:AlternateContent>
    </p:spTree>
    <p:extLst>
      <p:ext uri="{BB962C8B-B14F-4D97-AF65-F5344CB8AC3E}">
        <p14:creationId xmlns:p14="http://schemas.microsoft.com/office/powerpoint/2010/main" val="21086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DF5EB92-89A3-7D5C-3E0E-0DCB82405141}"/>
              </a:ext>
            </a:extLst>
          </p:cNvPr>
          <p:cNvGrpSpPr/>
          <p:nvPr/>
        </p:nvGrpSpPr>
        <p:grpSpPr>
          <a:xfrm>
            <a:off x="358219" y="0"/>
            <a:ext cx="10684316" cy="493022"/>
            <a:chOff x="471364" y="0"/>
            <a:chExt cx="10684316" cy="493022"/>
          </a:xfrm>
        </p:grpSpPr>
        <p:sp>
          <p:nvSpPr>
            <p:cNvPr id="2" name="Title 1">
              <a:extLst>
                <a:ext uri="{FF2B5EF4-FFF2-40B4-BE49-F238E27FC236}">
                  <a16:creationId xmlns:a16="http://schemas.microsoft.com/office/drawing/2014/main" id="{974FD7ED-C353-0D41-62C8-2FDA628DF0DE}"/>
                </a:ext>
              </a:extLst>
            </p:cNvPr>
            <p:cNvSpPr>
              <a:spLocks noGrp="1"/>
            </p:cNvSpPr>
            <p:nvPr>
              <p:ph type="title"/>
            </p:nvPr>
          </p:nvSpPr>
          <p:spPr>
            <a:xfrm>
              <a:off x="1097280" y="0"/>
              <a:ext cx="10058400" cy="493022"/>
            </a:xfrm>
          </p:spPr>
          <p:txBody>
            <a:bodyPr>
              <a:normAutofit/>
            </a:bodyPr>
            <a:lstStyle/>
            <a:p>
              <a:r>
                <a:rPr lang="en-US" sz="2800" b="1" dirty="0">
                  <a:latin typeface="Calibri" panose="020F0502020204030204" pitchFamily="34" charset="0"/>
                  <a:cs typeface="Calibri" panose="020F0502020204030204" pitchFamily="34" charset="0"/>
                </a:rPr>
                <a:t>Visibility</a:t>
              </a:r>
              <a:endParaRPr lang="en-150" sz="2800" dirty="0"/>
            </a:p>
          </p:txBody>
        </p:sp>
        <p:pic>
          <p:nvPicPr>
            <p:cNvPr id="6" name="Picture 5">
              <a:extLst>
                <a:ext uri="{FF2B5EF4-FFF2-40B4-BE49-F238E27FC236}">
                  <a16:creationId xmlns:a16="http://schemas.microsoft.com/office/drawing/2014/main" id="{CAA683E7-0748-616C-599C-30EA2BC524AE}"/>
                </a:ext>
              </a:extLst>
            </p:cNvPr>
            <p:cNvPicPr>
              <a:picLocks noChangeAspect="1"/>
            </p:cNvPicPr>
            <p:nvPr/>
          </p:nvPicPr>
          <p:blipFill>
            <a:blip r:embed="rId6"/>
            <a:stretch>
              <a:fillRect/>
            </a:stretch>
          </p:blipFill>
          <p:spPr>
            <a:xfrm>
              <a:off x="471364" y="2049"/>
              <a:ext cx="564956" cy="490973"/>
            </a:xfrm>
            <a:prstGeom prst="rect">
              <a:avLst/>
            </a:prstGeom>
          </p:spPr>
        </p:pic>
      </p:grpSp>
      <p:pic>
        <p:nvPicPr>
          <p:cNvPr id="12" name="Screen_Recording_20230608_120035_Fire_Emblem_Heroes">
            <a:hlinkClick r:id="" action="ppaction://media"/>
            <a:extLst>
              <a:ext uri="{FF2B5EF4-FFF2-40B4-BE49-F238E27FC236}">
                <a16:creationId xmlns:a16="http://schemas.microsoft.com/office/drawing/2014/main" id="{8960CDC8-4F76-DFD6-3415-6711BB1BC12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7"/>
          <a:srcRect t="8513" b="6367"/>
          <a:stretch/>
        </p:blipFill>
        <p:spPr>
          <a:xfrm>
            <a:off x="9366804" y="196817"/>
            <a:ext cx="2735503" cy="5180254"/>
          </a:xfrm>
        </p:spPr>
      </p:pic>
      <p:sp>
        <p:nvSpPr>
          <p:cNvPr id="14" name="TextBox 13">
            <a:extLst>
              <a:ext uri="{FF2B5EF4-FFF2-40B4-BE49-F238E27FC236}">
                <a16:creationId xmlns:a16="http://schemas.microsoft.com/office/drawing/2014/main" id="{3760036F-665D-79DA-5D62-468D7DFD85FB}"/>
              </a:ext>
            </a:extLst>
          </p:cNvPr>
          <p:cNvSpPr txBox="1"/>
          <p:nvPr/>
        </p:nvSpPr>
        <p:spPr>
          <a:xfrm>
            <a:off x="469395" y="1843949"/>
            <a:ext cx="6601838" cy="3170099"/>
          </a:xfrm>
          <a:prstGeom prst="rect">
            <a:avLst/>
          </a:prstGeom>
          <a:noFill/>
        </p:spPr>
        <p:txBody>
          <a:bodyPr wrap="square" rtlCol="0">
            <a:spAutoFit/>
          </a:bodyPr>
          <a:lstStyle/>
          <a:p>
            <a:r>
              <a:rPr lang="en-US" sz="2000" dirty="0"/>
              <a:t>Since this is a mobile game designed for a touchscreen, feedback is very important since there is no physical buttons,</a:t>
            </a:r>
          </a:p>
          <a:p>
            <a:r>
              <a:rPr lang="en-US" sz="2000" dirty="0"/>
              <a:t>so almost everything in the game makes a sound when you touch it, with everything having distinct sounds depending on the context</a:t>
            </a:r>
          </a:p>
          <a:p>
            <a:r>
              <a:rPr lang="en-US" sz="2000" dirty="0"/>
              <a:t>(like using menus, moving characters, inspecting skills),</a:t>
            </a:r>
          </a:p>
          <a:p>
            <a:endParaRPr lang="en-US" sz="2000" dirty="0"/>
          </a:p>
          <a:p>
            <a:r>
              <a:rPr lang="en-US" sz="2000" dirty="0"/>
              <a:t>It also has a glowing firework visual effect when you click somewhere on the screen, as well as a light trail for when you slide your finger across the screen</a:t>
            </a:r>
            <a:endParaRPr lang="en-150" sz="2000" dirty="0"/>
          </a:p>
        </p:txBody>
      </p:sp>
      <p:pic>
        <p:nvPicPr>
          <p:cNvPr id="15" name="Graphic 14" descr="Add with solid fill">
            <a:extLst>
              <a:ext uri="{FF2B5EF4-FFF2-40B4-BE49-F238E27FC236}">
                <a16:creationId xmlns:a16="http://schemas.microsoft.com/office/drawing/2014/main" id="{FA0CFA6E-FBE4-CA79-7824-F698CA0BA7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206" y="4060375"/>
            <a:ext cx="290660" cy="290660"/>
          </a:xfrm>
          <a:prstGeom prst="rect">
            <a:avLst/>
          </a:prstGeom>
        </p:spPr>
      </p:pic>
      <p:pic>
        <p:nvPicPr>
          <p:cNvPr id="16" name="Screen_Recording_20230608_120053_Fire_Emblem_Heroes">
            <a:hlinkClick r:id="" action="ppaction://media"/>
            <a:extLst>
              <a:ext uri="{FF2B5EF4-FFF2-40B4-BE49-F238E27FC236}">
                <a16:creationId xmlns:a16="http://schemas.microsoft.com/office/drawing/2014/main" id="{867C24BD-5B1E-946C-FA7A-888FF2BC83C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t="9486" b="6874"/>
          <a:stretch/>
        </p:blipFill>
        <p:spPr>
          <a:xfrm>
            <a:off x="7071233" y="1480929"/>
            <a:ext cx="2561770" cy="4766366"/>
          </a:xfrm>
          <a:prstGeom prst="rect">
            <a:avLst/>
          </a:prstGeom>
        </p:spPr>
      </p:pic>
    </p:spTree>
    <p:extLst>
      <p:ext uri="{BB962C8B-B14F-4D97-AF65-F5344CB8AC3E}">
        <p14:creationId xmlns:p14="http://schemas.microsoft.com/office/powerpoint/2010/main" val="185753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4" fill="hold"/>
                                        <p:tgtEl>
                                          <p:spTgt spid="12"/>
                                        </p:tgtEl>
                                      </p:cBhvr>
                                    </p:cmd>
                                  </p:childTnLst>
                                </p:cTn>
                              </p:par>
                            </p:childTnLst>
                          </p:cTn>
                        </p:par>
                        <p:par>
                          <p:cTn id="7" fill="hold">
                            <p:stCondLst>
                              <p:cond delay="3084"/>
                            </p:stCondLst>
                            <p:childTnLst>
                              <p:par>
                                <p:cTn id="8" presetID="1" presetClass="mediacall" presetSubtype="0" fill="hold" nodeType="afterEffect">
                                  <p:stCondLst>
                                    <p:cond delay="0"/>
                                  </p:stCondLst>
                                  <p:childTnLst>
                                    <p:cmd type="call" cmd="playFrom(0.0)">
                                      <p:cBhvr>
                                        <p:cTn id="9" dur="934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12"/>
                </p:tgtEl>
              </p:cMediaNode>
            </p:vide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video>
              <p:cMediaNode vol="80000">
                <p:cTn id="16" repeatCount="indefinite" fill="hold" display="0">
                  <p:stCondLst>
                    <p:cond delay="indefinite"/>
                  </p:stCondLst>
                </p:cTn>
                <p:tgtEl>
                  <p:spTgt spid="16"/>
                </p:tgtEl>
              </p:cMediaNode>
            </p:video>
            <p:seq concurrent="1" nextAc="seek">
              <p:cTn id="17" restart="whenNotActive" fill="hold" evtFilter="cancelBubble" nodeType="interactiveSeq">
                <p:stCondLst>
                  <p:cond evt="onClick" delay="0">
                    <p:tgtEl>
                      <p:spTgt spid="1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DF5EB92-89A3-7D5C-3E0E-0DCB82405141}"/>
              </a:ext>
            </a:extLst>
          </p:cNvPr>
          <p:cNvGrpSpPr/>
          <p:nvPr/>
        </p:nvGrpSpPr>
        <p:grpSpPr>
          <a:xfrm>
            <a:off x="358219" y="0"/>
            <a:ext cx="10684316" cy="493022"/>
            <a:chOff x="471364" y="0"/>
            <a:chExt cx="10684316" cy="493022"/>
          </a:xfrm>
        </p:grpSpPr>
        <p:sp>
          <p:nvSpPr>
            <p:cNvPr id="2" name="Title 1">
              <a:extLst>
                <a:ext uri="{FF2B5EF4-FFF2-40B4-BE49-F238E27FC236}">
                  <a16:creationId xmlns:a16="http://schemas.microsoft.com/office/drawing/2014/main" id="{974FD7ED-C353-0D41-62C8-2FDA628DF0DE}"/>
                </a:ext>
              </a:extLst>
            </p:cNvPr>
            <p:cNvSpPr>
              <a:spLocks noGrp="1"/>
            </p:cNvSpPr>
            <p:nvPr>
              <p:ph type="title"/>
            </p:nvPr>
          </p:nvSpPr>
          <p:spPr>
            <a:xfrm>
              <a:off x="1097280" y="0"/>
              <a:ext cx="10058400" cy="493022"/>
            </a:xfrm>
          </p:spPr>
          <p:txBody>
            <a:bodyPr>
              <a:normAutofit/>
            </a:bodyPr>
            <a:lstStyle/>
            <a:p>
              <a:r>
                <a:rPr lang="en-US" sz="2800" b="1" dirty="0">
                  <a:latin typeface="Calibri" panose="020F0502020204030204" pitchFamily="34" charset="0"/>
                  <a:cs typeface="Calibri" panose="020F0502020204030204" pitchFamily="34" charset="0"/>
                </a:rPr>
                <a:t>Visibility</a:t>
              </a:r>
              <a:endParaRPr lang="en-150" sz="2800" dirty="0"/>
            </a:p>
          </p:txBody>
        </p:sp>
        <p:pic>
          <p:nvPicPr>
            <p:cNvPr id="6" name="Picture 5">
              <a:extLst>
                <a:ext uri="{FF2B5EF4-FFF2-40B4-BE49-F238E27FC236}">
                  <a16:creationId xmlns:a16="http://schemas.microsoft.com/office/drawing/2014/main" id="{CAA683E7-0748-616C-599C-30EA2BC524AE}"/>
                </a:ext>
              </a:extLst>
            </p:cNvPr>
            <p:cNvPicPr>
              <a:picLocks noChangeAspect="1"/>
            </p:cNvPicPr>
            <p:nvPr/>
          </p:nvPicPr>
          <p:blipFill>
            <a:blip r:embed="rId8"/>
            <a:stretch>
              <a:fillRect/>
            </a:stretch>
          </p:blipFill>
          <p:spPr>
            <a:xfrm>
              <a:off x="471364" y="2049"/>
              <a:ext cx="564956" cy="490973"/>
            </a:xfrm>
            <a:prstGeom prst="rect">
              <a:avLst/>
            </a:prstGeom>
          </p:spPr>
        </p:pic>
      </p:grpSp>
      <p:sp>
        <p:nvSpPr>
          <p:cNvPr id="14" name="TextBox 13">
            <a:extLst>
              <a:ext uri="{FF2B5EF4-FFF2-40B4-BE49-F238E27FC236}">
                <a16:creationId xmlns:a16="http://schemas.microsoft.com/office/drawing/2014/main" id="{3760036F-665D-79DA-5D62-468D7DFD85FB}"/>
              </a:ext>
            </a:extLst>
          </p:cNvPr>
          <p:cNvSpPr txBox="1"/>
          <p:nvPr/>
        </p:nvSpPr>
        <p:spPr>
          <a:xfrm>
            <a:off x="469395" y="688277"/>
            <a:ext cx="5727124" cy="1015663"/>
          </a:xfrm>
          <a:prstGeom prst="rect">
            <a:avLst/>
          </a:prstGeom>
          <a:noFill/>
        </p:spPr>
        <p:txBody>
          <a:bodyPr wrap="square" rtlCol="0">
            <a:spAutoFit/>
          </a:bodyPr>
          <a:lstStyle/>
          <a:p>
            <a:r>
              <a:rPr lang="en-US" sz="2000" dirty="0"/>
              <a:t>Another important aspect is that this is an always online game, so it makes connections to a game server all the time</a:t>
            </a:r>
          </a:p>
        </p:txBody>
      </p:sp>
      <p:pic>
        <p:nvPicPr>
          <p:cNvPr id="15" name="Graphic 14" descr="Add with solid fill">
            <a:extLst>
              <a:ext uri="{FF2B5EF4-FFF2-40B4-BE49-F238E27FC236}">
                <a16:creationId xmlns:a16="http://schemas.microsoft.com/office/drawing/2014/main" id="{FA0CFA6E-FBE4-CA79-7824-F698CA0BA7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65522" y="176082"/>
            <a:ext cx="290660" cy="290660"/>
          </a:xfrm>
          <a:prstGeom prst="rect">
            <a:avLst/>
          </a:prstGeom>
        </p:spPr>
      </p:pic>
      <p:sp>
        <p:nvSpPr>
          <p:cNvPr id="5" name="TextBox 4">
            <a:extLst>
              <a:ext uri="{FF2B5EF4-FFF2-40B4-BE49-F238E27FC236}">
                <a16:creationId xmlns:a16="http://schemas.microsoft.com/office/drawing/2014/main" id="{F5A0EF37-A95F-9293-5A87-ECAE69CADD70}"/>
              </a:ext>
            </a:extLst>
          </p:cNvPr>
          <p:cNvSpPr txBox="1"/>
          <p:nvPr/>
        </p:nvSpPr>
        <p:spPr>
          <a:xfrm>
            <a:off x="6315845" y="104620"/>
            <a:ext cx="5727124" cy="1631216"/>
          </a:xfrm>
          <a:prstGeom prst="rect">
            <a:avLst/>
          </a:prstGeom>
          <a:solidFill>
            <a:schemeClr val="bg1"/>
          </a:solidFill>
        </p:spPr>
        <p:txBody>
          <a:bodyPr wrap="square" rtlCol="0">
            <a:spAutoFit/>
          </a:bodyPr>
          <a:lstStyle/>
          <a:p>
            <a:r>
              <a:rPr lang="en-US" sz="2000" dirty="0"/>
              <a:t>To indicate when your phone is connecting to the server, there is a spinning loading icon that shows up when you access different game modes or do some specific tasks like summoning, learning skills and some others</a:t>
            </a:r>
            <a:endParaRPr lang="en-150" sz="2000" dirty="0"/>
          </a:p>
        </p:txBody>
      </p:sp>
      <p:pic>
        <p:nvPicPr>
          <p:cNvPr id="8" name="Screen_Recording_20230608_121353_Fire_Emblem_Heroes">
            <a:hlinkClick r:id="" action="ppaction://media"/>
            <a:extLst>
              <a:ext uri="{FF2B5EF4-FFF2-40B4-BE49-F238E27FC236}">
                <a16:creationId xmlns:a16="http://schemas.microsoft.com/office/drawing/2014/main" id="{CBA18402-7728-28E1-A352-5D7BF26D55DB}"/>
              </a:ext>
            </a:extLst>
          </p:cNvPr>
          <p:cNvPicPr>
            <a:picLocks noChangeAspect="1"/>
          </p:cNvPicPr>
          <p:nvPr>
            <a:videoFile r:link="rId1"/>
            <p:extLst>
              <p:ext uri="{DAA4B4D4-6D71-4841-9C94-3DE7FCFB9230}">
                <p14:media xmlns:p14="http://schemas.microsoft.com/office/powerpoint/2010/main" r:embed="rId2">
                  <p14:trim st="463" end="340"/>
                </p14:media>
              </p:ext>
            </p:extLst>
          </p:nvPr>
        </p:nvPicPr>
        <p:blipFill rotWithShape="1">
          <a:blip r:embed="rId11"/>
          <a:srcRect t="6616" b="7597"/>
          <a:stretch/>
        </p:blipFill>
        <p:spPr>
          <a:xfrm>
            <a:off x="815794" y="1726560"/>
            <a:ext cx="2631515" cy="5021806"/>
          </a:xfrm>
          <a:prstGeom prst="rect">
            <a:avLst/>
          </a:prstGeom>
        </p:spPr>
      </p:pic>
      <p:pic>
        <p:nvPicPr>
          <p:cNvPr id="9" name="Screen_Recording_20230608_121712_Fire_Emblem_Heroes">
            <a:hlinkClick r:id="" action="ppaction://media"/>
            <a:extLst>
              <a:ext uri="{FF2B5EF4-FFF2-40B4-BE49-F238E27FC236}">
                <a16:creationId xmlns:a16="http://schemas.microsoft.com/office/drawing/2014/main" id="{5C348A7A-07EB-E5A1-F4EC-264AE9BC809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t="9096" b="6845"/>
          <a:stretch/>
        </p:blipFill>
        <p:spPr>
          <a:xfrm>
            <a:off x="4324316" y="1716832"/>
            <a:ext cx="2699054" cy="5046936"/>
          </a:xfrm>
          <a:prstGeom prst="rect">
            <a:avLst/>
          </a:prstGeom>
        </p:spPr>
      </p:pic>
      <p:pic>
        <p:nvPicPr>
          <p:cNvPr id="10" name="Screen_Recording_20230608_121747_Fire_Emblem_Heroes">
            <a:hlinkClick r:id="" action="ppaction://media"/>
            <a:extLst>
              <a:ext uri="{FF2B5EF4-FFF2-40B4-BE49-F238E27FC236}">
                <a16:creationId xmlns:a16="http://schemas.microsoft.com/office/drawing/2014/main" id="{3570ACBA-3A42-FAD7-98F5-53F9FD3B446B}"/>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3"/>
          <a:srcRect t="9180" b="7019"/>
          <a:stretch/>
        </p:blipFill>
        <p:spPr>
          <a:xfrm>
            <a:off x="7831098" y="1716832"/>
            <a:ext cx="2699053" cy="5031534"/>
          </a:xfrm>
          <a:prstGeom prst="rect">
            <a:avLst/>
          </a:prstGeom>
        </p:spPr>
      </p:pic>
      <p:sp>
        <p:nvSpPr>
          <p:cNvPr id="11" name="TextBox 10">
            <a:extLst>
              <a:ext uri="{FF2B5EF4-FFF2-40B4-BE49-F238E27FC236}">
                <a16:creationId xmlns:a16="http://schemas.microsoft.com/office/drawing/2014/main" id="{46724A6B-8E14-53A6-C651-BDA35770ACCA}"/>
              </a:ext>
            </a:extLst>
          </p:cNvPr>
          <p:cNvSpPr txBox="1"/>
          <p:nvPr/>
        </p:nvSpPr>
        <p:spPr>
          <a:xfrm rot="5400000">
            <a:off x="6109674" y="4345727"/>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sp>
        <p:nvSpPr>
          <p:cNvPr id="13" name="TextBox 12">
            <a:extLst>
              <a:ext uri="{FF2B5EF4-FFF2-40B4-BE49-F238E27FC236}">
                <a16:creationId xmlns:a16="http://schemas.microsoft.com/office/drawing/2014/main" id="{28506889-88CA-4C5C-13D5-9A33145A108F}"/>
              </a:ext>
            </a:extLst>
          </p:cNvPr>
          <p:cNvSpPr txBox="1"/>
          <p:nvPr/>
        </p:nvSpPr>
        <p:spPr>
          <a:xfrm rot="5400000">
            <a:off x="9616455" y="4459217"/>
            <a:ext cx="2165946" cy="338554"/>
          </a:xfrm>
          <a:prstGeom prst="rect">
            <a:avLst/>
          </a:prstGeom>
          <a:noFill/>
        </p:spPr>
        <p:txBody>
          <a:bodyPr wrap="square" rtlCol="0">
            <a:spAutoFit/>
          </a:bodyPr>
          <a:lstStyle/>
          <a:p>
            <a:r>
              <a:rPr lang="en-US" sz="1600" dirty="0">
                <a:solidFill>
                  <a:schemeClr val="bg1">
                    <a:lumMod val="65000"/>
                  </a:schemeClr>
                </a:solidFill>
              </a:rPr>
              <a:t>*click to play video*</a:t>
            </a:r>
            <a:endParaRPr lang="en-150" sz="1600" dirty="0">
              <a:solidFill>
                <a:schemeClr val="bg1">
                  <a:lumMod val="65000"/>
                </a:schemeClr>
              </a:solidFill>
            </a:endParaRPr>
          </a:p>
        </p:txBody>
      </p:sp>
    </p:spTree>
    <p:extLst>
      <p:ext uri="{BB962C8B-B14F-4D97-AF65-F5344CB8AC3E}">
        <p14:creationId xmlns:p14="http://schemas.microsoft.com/office/powerpoint/2010/main" val="33298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video>
              <p:cMediaNode vol="80000">
                <p:cTn id="18" fill="hold" display="0">
                  <p:stCondLst>
                    <p:cond delay="indefinite"/>
                  </p:stCondLst>
                </p:cTn>
                <p:tgtEl>
                  <p:spTgt spid="9"/>
                </p:tgtEl>
              </p:cMediaNode>
            </p:video>
            <p:seq concurrent="1" nextAc="seek">
              <p:cTn id="19" restart="whenNotActive" fill="hold" evtFilter="cancelBubble" nodeType="interactiveSeq">
                <p:stCondLst>
                  <p:cond evt="onClick" delay="0">
                    <p:tgtEl>
                      <p:spTgt spid="10"/>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0"/>
                                        </p:tgtEl>
                                      </p:cBhvr>
                                    </p:cmd>
                                  </p:childTnLst>
                                </p:cTn>
                              </p:par>
                            </p:childTnLst>
                          </p:cTn>
                        </p:par>
                      </p:childTnLst>
                    </p:cTn>
                  </p:par>
                </p:childTnLst>
              </p:cTn>
              <p:nextCondLst>
                <p:cond evt="onClick" delay="0">
                  <p:tgtEl>
                    <p:spTgt spid="10"/>
                  </p:tgtEl>
                </p:cond>
              </p:nextCondLst>
            </p:seq>
            <p:video>
              <p:cMediaNode vol="80000">
                <p:cTn id="24"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B5C6-13BB-012A-631E-396378D437EA}"/>
              </a:ext>
            </a:extLst>
          </p:cNvPr>
          <p:cNvSpPr>
            <a:spLocks noGrp="1"/>
          </p:cNvSpPr>
          <p:nvPr>
            <p:ph type="title"/>
          </p:nvPr>
        </p:nvSpPr>
        <p:spPr>
          <a:xfrm>
            <a:off x="1097280" y="339365"/>
            <a:ext cx="10058400" cy="1020923"/>
          </a:xfrm>
        </p:spPr>
        <p:txBody>
          <a:bodyPr>
            <a:normAutofit/>
          </a:bodyPr>
          <a:lstStyle/>
          <a:p>
            <a:r>
              <a:rPr lang="en-US" sz="6000" b="1" dirty="0">
                <a:latin typeface="Calibri" panose="020F0502020204030204" pitchFamily="34" charset="0"/>
                <a:cs typeface="Calibri" panose="020F0502020204030204" pitchFamily="34" charset="0"/>
              </a:rPr>
              <a:t>Matching</a:t>
            </a:r>
            <a:endParaRPr lang="en-150" sz="6000" b="1" dirty="0">
              <a:latin typeface="Calibri" panose="020F0502020204030204" pitchFamily="34" charset="0"/>
              <a:cs typeface="Calibri" panose="020F0502020204030204" pitchFamily="34" charset="0"/>
            </a:endParaRPr>
          </a:p>
        </p:txBody>
      </p:sp>
      <p:pic>
        <p:nvPicPr>
          <p:cNvPr id="6" name="Content Placeholder 5" descr="A screenshot of a video game&#10;&#10;Description automatically generated">
            <a:extLst>
              <a:ext uri="{FF2B5EF4-FFF2-40B4-BE49-F238E27FC236}">
                <a16:creationId xmlns:a16="http://schemas.microsoft.com/office/drawing/2014/main" id="{B7641DF3-79A7-FFA3-F09A-450C58E66B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4532" b="7463"/>
          <a:stretch/>
        </p:blipFill>
        <p:spPr>
          <a:xfrm>
            <a:off x="8653806" y="271900"/>
            <a:ext cx="3243327" cy="576912"/>
          </a:xfrm>
        </p:spPr>
      </p:pic>
      <p:sp>
        <p:nvSpPr>
          <p:cNvPr id="7" name="TextBox 6">
            <a:extLst>
              <a:ext uri="{FF2B5EF4-FFF2-40B4-BE49-F238E27FC236}">
                <a16:creationId xmlns:a16="http://schemas.microsoft.com/office/drawing/2014/main" id="{A42E1389-46DC-A06C-4D1F-6E606FF711C1}"/>
              </a:ext>
            </a:extLst>
          </p:cNvPr>
          <p:cNvSpPr txBox="1"/>
          <p:nvPr/>
        </p:nvSpPr>
        <p:spPr>
          <a:xfrm>
            <a:off x="304293" y="2007909"/>
            <a:ext cx="579170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game features a variety of icons, most of which are used for gameplay purposes (informing the player of modifier, effects, </a:t>
            </a:r>
            <a:r>
              <a:rPr lang="en-US" sz="2000" dirty="0" err="1"/>
              <a:t>etc</a:t>
            </a:r>
            <a:r>
              <a:rPr lang="en-US" sz="2000" dirty="0"/>
              <a:t>), but there are also icons to help with navigation</a:t>
            </a:r>
          </a:p>
        </p:txBody>
      </p:sp>
      <p:sp>
        <p:nvSpPr>
          <p:cNvPr id="8" name="TextBox 7">
            <a:extLst>
              <a:ext uri="{FF2B5EF4-FFF2-40B4-BE49-F238E27FC236}">
                <a16:creationId xmlns:a16="http://schemas.microsoft.com/office/drawing/2014/main" id="{4DA1C8DD-D180-7928-BD9A-C2FA484A6759}"/>
              </a:ext>
            </a:extLst>
          </p:cNvPr>
          <p:cNvSpPr txBox="1"/>
          <p:nvPr/>
        </p:nvSpPr>
        <p:spPr>
          <a:xfrm>
            <a:off x="304292" y="4073950"/>
            <a:ext cx="6935494" cy="1015663"/>
          </a:xfrm>
          <a:prstGeom prst="rect">
            <a:avLst/>
          </a:prstGeom>
          <a:noFill/>
        </p:spPr>
        <p:txBody>
          <a:bodyPr wrap="square" rtlCol="0">
            <a:spAutoFit/>
          </a:bodyPr>
          <a:lstStyle/>
          <a:p>
            <a:r>
              <a:rPr lang="en-US" sz="2000" dirty="0"/>
              <a:t>	All the options on the navigation bar have an icon associated with them</a:t>
            </a:r>
          </a:p>
          <a:p>
            <a:endParaRPr lang="en-US" sz="2000" dirty="0"/>
          </a:p>
        </p:txBody>
      </p:sp>
      <p:pic>
        <p:nvPicPr>
          <p:cNvPr id="11" name="Graphic 10" descr="Add with solid fill">
            <a:extLst>
              <a:ext uri="{FF2B5EF4-FFF2-40B4-BE49-F238E27FC236}">
                <a16:creationId xmlns:a16="http://schemas.microsoft.com/office/drawing/2014/main" id="{1C6B93FF-5A5E-E9C9-5D1D-E8FA52036D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977" y="4141416"/>
            <a:ext cx="290660" cy="290660"/>
          </a:xfrm>
          <a:prstGeom prst="rect">
            <a:avLst/>
          </a:prstGeom>
        </p:spPr>
      </p:pic>
      <p:pic>
        <p:nvPicPr>
          <p:cNvPr id="3" name="Picture 2">
            <a:extLst>
              <a:ext uri="{FF2B5EF4-FFF2-40B4-BE49-F238E27FC236}">
                <a16:creationId xmlns:a16="http://schemas.microsoft.com/office/drawing/2014/main" id="{8C698CB3-E35D-F45C-906D-5CD9BFD3AEC3}"/>
              </a:ext>
            </a:extLst>
          </p:cNvPr>
          <p:cNvPicPr>
            <a:picLocks noChangeAspect="1"/>
          </p:cNvPicPr>
          <p:nvPr/>
        </p:nvPicPr>
        <p:blipFill>
          <a:blip r:embed="rId5"/>
          <a:stretch>
            <a:fillRect/>
          </a:stretch>
        </p:blipFill>
        <p:spPr>
          <a:xfrm>
            <a:off x="401486" y="643474"/>
            <a:ext cx="653688" cy="486076"/>
          </a:xfrm>
          <a:prstGeom prst="rect">
            <a:avLst/>
          </a:prstGeom>
        </p:spPr>
      </p:pic>
      <p:sp>
        <p:nvSpPr>
          <p:cNvPr id="10" name="Minus Sign 9">
            <a:extLst>
              <a:ext uri="{FF2B5EF4-FFF2-40B4-BE49-F238E27FC236}">
                <a16:creationId xmlns:a16="http://schemas.microsoft.com/office/drawing/2014/main" id="{B7F67FD5-77DE-A18D-42FD-2EC3F1F0F602}"/>
              </a:ext>
            </a:extLst>
          </p:cNvPr>
          <p:cNvSpPr/>
          <p:nvPr/>
        </p:nvSpPr>
        <p:spPr>
          <a:xfrm>
            <a:off x="566110" y="5157079"/>
            <a:ext cx="324439" cy="324439"/>
          </a:xfrm>
          <a:prstGeom prst="mathMinus">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TextBox 11">
            <a:extLst>
              <a:ext uri="{FF2B5EF4-FFF2-40B4-BE49-F238E27FC236}">
                <a16:creationId xmlns:a16="http://schemas.microsoft.com/office/drawing/2014/main" id="{C964C241-EE64-0641-E154-F189E37CF741}"/>
              </a:ext>
            </a:extLst>
          </p:cNvPr>
          <p:cNvSpPr txBox="1"/>
          <p:nvPr/>
        </p:nvSpPr>
        <p:spPr>
          <a:xfrm>
            <a:off x="401486" y="5089613"/>
            <a:ext cx="6935494" cy="1015663"/>
          </a:xfrm>
          <a:prstGeom prst="rect">
            <a:avLst/>
          </a:prstGeom>
          <a:noFill/>
        </p:spPr>
        <p:txBody>
          <a:bodyPr wrap="square" rtlCol="0">
            <a:spAutoFit/>
          </a:bodyPr>
          <a:lstStyle/>
          <a:p>
            <a:r>
              <a:rPr lang="en-US" sz="2000" dirty="0"/>
              <a:t>	And while some are appropriate, others are confusing</a:t>
            </a:r>
          </a:p>
          <a:p>
            <a:r>
              <a:rPr lang="en-US" sz="2000" dirty="0"/>
              <a:t>(what is the connection between a feather and allies? </a:t>
            </a:r>
          </a:p>
          <a:p>
            <a:r>
              <a:rPr lang="en-US" sz="2000" dirty="0"/>
              <a:t>and what do castles have to do with shops??)</a:t>
            </a:r>
          </a:p>
        </p:txBody>
      </p:sp>
      <p:pic>
        <p:nvPicPr>
          <p:cNvPr id="14" name="Picture 13">
            <a:extLst>
              <a:ext uri="{FF2B5EF4-FFF2-40B4-BE49-F238E27FC236}">
                <a16:creationId xmlns:a16="http://schemas.microsoft.com/office/drawing/2014/main" id="{19435C89-65E5-B58A-D25D-16225B2E0E92}"/>
              </a:ext>
            </a:extLst>
          </p:cNvPr>
          <p:cNvPicPr>
            <a:picLocks noChangeAspect="1"/>
          </p:cNvPicPr>
          <p:nvPr/>
        </p:nvPicPr>
        <p:blipFill>
          <a:blip r:embed="rId6"/>
          <a:stretch>
            <a:fillRect/>
          </a:stretch>
        </p:blipFill>
        <p:spPr>
          <a:xfrm>
            <a:off x="6721411" y="1041950"/>
            <a:ext cx="1182318" cy="1420141"/>
          </a:xfrm>
          <a:prstGeom prst="rect">
            <a:avLst/>
          </a:prstGeom>
        </p:spPr>
      </p:pic>
      <p:pic>
        <p:nvPicPr>
          <p:cNvPr id="16" name="Picture 15">
            <a:extLst>
              <a:ext uri="{FF2B5EF4-FFF2-40B4-BE49-F238E27FC236}">
                <a16:creationId xmlns:a16="http://schemas.microsoft.com/office/drawing/2014/main" id="{0EC5C30A-E841-0AE5-42DA-9C12D338083F}"/>
              </a:ext>
            </a:extLst>
          </p:cNvPr>
          <p:cNvPicPr>
            <a:picLocks noChangeAspect="1"/>
          </p:cNvPicPr>
          <p:nvPr/>
        </p:nvPicPr>
        <p:blipFill>
          <a:blip r:embed="rId7"/>
          <a:stretch>
            <a:fillRect/>
          </a:stretch>
        </p:blipFill>
        <p:spPr>
          <a:xfrm>
            <a:off x="10560254" y="1207739"/>
            <a:ext cx="1364098" cy="1600339"/>
          </a:xfrm>
          <a:prstGeom prst="rect">
            <a:avLst/>
          </a:prstGeom>
        </p:spPr>
      </p:pic>
      <p:pic>
        <p:nvPicPr>
          <p:cNvPr id="18" name="Picture 17">
            <a:extLst>
              <a:ext uri="{FF2B5EF4-FFF2-40B4-BE49-F238E27FC236}">
                <a16:creationId xmlns:a16="http://schemas.microsoft.com/office/drawing/2014/main" id="{7EEDFF2E-6CAE-582E-D96D-1336AF6ED4B0}"/>
              </a:ext>
            </a:extLst>
          </p:cNvPr>
          <p:cNvPicPr>
            <a:picLocks noChangeAspect="1"/>
          </p:cNvPicPr>
          <p:nvPr/>
        </p:nvPicPr>
        <p:blipFill>
          <a:blip r:embed="rId8"/>
          <a:stretch>
            <a:fillRect/>
          </a:stretch>
        </p:blipFill>
        <p:spPr>
          <a:xfrm>
            <a:off x="7336980" y="2865844"/>
            <a:ext cx="1190851" cy="1420902"/>
          </a:xfrm>
          <a:prstGeom prst="rect">
            <a:avLst/>
          </a:prstGeom>
        </p:spPr>
      </p:pic>
      <p:pic>
        <p:nvPicPr>
          <p:cNvPr id="20" name="Picture 19">
            <a:extLst>
              <a:ext uri="{FF2B5EF4-FFF2-40B4-BE49-F238E27FC236}">
                <a16:creationId xmlns:a16="http://schemas.microsoft.com/office/drawing/2014/main" id="{57C26122-87FE-0768-29BF-CEF8CDBDFCC0}"/>
              </a:ext>
            </a:extLst>
          </p:cNvPr>
          <p:cNvPicPr>
            <a:picLocks noChangeAspect="1"/>
          </p:cNvPicPr>
          <p:nvPr/>
        </p:nvPicPr>
        <p:blipFill>
          <a:blip r:embed="rId9"/>
          <a:stretch>
            <a:fillRect/>
          </a:stretch>
        </p:blipFill>
        <p:spPr>
          <a:xfrm>
            <a:off x="10560254" y="3331348"/>
            <a:ext cx="1364098" cy="1600339"/>
          </a:xfrm>
          <a:prstGeom prst="rect">
            <a:avLst/>
          </a:prstGeom>
        </p:spPr>
      </p:pic>
      <p:pic>
        <p:nvPicPr>
          <p:cNvPr id="22" name="Picture 21">
            <a:extLst>
              <a:ext uri="{FF2B5EF4-FFF2-40B4-BE49-F238E27FC236}">
                <a16:creationId xmlns:a16="http://schemas.microsoft.com/office/drawing/2014/main" id="{77F62FC8-A750-4384-6B59-7D635A5D7DD8}"/>
              </a:ext>
            </a:extLst>
          </p:cNvPr>
          <p:cNvPicPr>
            <a:picLocks noChangeAspect="1"/>
          </p:cNvPicPr>
          <p:nvPr/>
        </p:nvPicPr>
        <p:blipFill>
          <a:blip r:embed="rId10"/>
          <a:stretch>
            <a:fillRect/>
          </a:stretch>
        </p:blipFill>
        <p:spPr>
          <a:xfrm>
            <a:off x="7367820" y="4787519"/>
            <a:ext cx="1190851" cy="1397088"/>
          </a:xfrm>
          <a:prstGeom prst="rect">
            <a:avLst/>
          </a:prstGeom>
        </p:spPr>
      </p:pic>
      <p:pic>
        <p:nvPicPr>
          <p:cNvPr id="24" name="Picture 23">
            <a:extLst>
              <a:ext uri="{FF2B5EF4-FFF2-40B4-BE49-F238E27FC236}">
                <a16:creationId xmlns:a16="http://schemas.microsoft.com/office/drawing/2014/main" id="{10AC96CD-9742-6005-966B-5500CE85B4CA}"/>
              </a:ext>
            </a:extLst>
          </p:cNvPr>
          <p:cNvPicPr>
            <a:picLocks noChangeAspect="1"/>
          </p:cNvPicPr>
          <p:nvPr/>
        </p:nvPicPr>
        <p:blipFill>
          <a:blip r:embed="rId11"/>
          <a:stretch>
            <a:fillRect/>
          </a:stretch>
        </p:blipFill>
        <p:spPr>
          <a:xfrm>
            <a:off x="10560254" y="5157079"/>
            <a:ext cx="1190851" cy="1429021"/>
          </a:xfrm>
          <a:prstGeom prst="rect">
            <a:avLst/>
          </a:prstGeom>
        </p:spPr>
      </p:pic>
      <p:pic>
        <p:nvPicPr>
          <p:cNvPr id="33" name="Graphic 32" descr="Arrow: Straight with solid fill">
            <a:extLst>
              <a:ext uri="{FF2B5EF4-FFF2-40B4-BE49-F238E27FC236}">
                <a16:creationId xmlns:a16="http://schemas.microsoft.com/office/drawing/2014/main" id="{712B88CE-9230-3A60-9DE4-E61BAB4801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9977" y="4991798"/>
            <a:ext cx="517773" cy="517773"/>
          </a:xfrm>
          <a:prstGeom prst="rect">
            <a:avLst/>
          </a:prstGeom>
        </p:spPr>
      </p:pic>
      <p:sp>
        <p:nvSpPr>
          <p:cNvPr id="34" name="TextBox 33">
            <a:extLst>
              <a:ext uri="{FF2B5EF4-FFF2-40B4-BE49-F238E27FC236}">
                <a16:creationId xmlns:a16="http://schemas.microsoft.com/office/drawing/2014/main" id="{7172D658-13E2-DDF6-3C91-F5155EFC373F}"/>
              </a:ext>
            </a:extLst>
          </p:cNvPr>
          <p:cNvSpPr txBox="1"/>
          <p:nvPr/>
        </p:nvSpPr>
        <p:spPr>
          <a:xfrm>
            <a:off x="8502013" y="1117850"/>
            <a:ext cx="1137205" cy="461665"/>
          </a:xfrm>
          <a:prstGeom prst="rect">
            <a:avLst/>
          </a:prstGeom>
          <a:noFill/>
        </p:spPr>
        <p:txBody>
          <a:bodyPr wrap="square" rtlCol="0">
            <a:spAutoFit/>
          </a:bodyPr>
          <a:lstStyle/>
          <a:p>
            <a:r>
              <a:rPr lang="en-US" sz="2400" dirty="0">
                <a:latin typeface="Open Sans" pitchFamily="2" charset="0"/>
                <a:ea typeface="Open Sans" pitchFamily="2" charset="0"/>
                <a:cs typeface="Open Sans" pitchFamily="2" charset="0"/>
              </a:rPr>
              <a:t>Crest</a:t>
            </a:r>
            <a:endParaRPr lang="en-150" sz="2400" dirty="0">
              <a:latin typeface="Open Sans" pitchFamily="2" charset="0"/>
              <a:ea typeface="Open Sans" pitchFamily="2" charset="0"/>
              <a:cs typeface="Open Sans" pitchFamily="2" charset="0"/>
            </a:endParaRPr>
          </a:p>
        </p:txBody>
      </p:sp>
      <p:sp>
        <p:nvSpPr>
          <p:cNvPr id="36" name="TextBox 35">
            <a:extLst>
              <a:ext uri="{FF2B5EF4-FFF2-40B4-BE49-F238E27FC236}">
                <a16:creationId xmlns:a16="http://schemas.microsoft.com/office/drawing/2014/main" id="{F03EE2D1-5A12-2099-441A-70148955CC4F}"/>
              </a:ext>
            </a:extLst>
          </p:cNvPr>
          <p:cNvSpPr txBox="1"/>
          <p:nvPr/>
        </p:nvSpPr>
        <p:spPr>
          <a:xfrm>
            <a:off x="8636982" y="2029089"/>
            <a:ext cx="1267938" cy="461665"/>
          </a:xfrm>
          <a:prstGeom prst="rect">
            <a:avLst/>
          </a:prstGeom>
          <a:noFill/>
        </p:spPr>
        <p:txBody>
          <a:bodyPr wrap="square" rtlCol="0">
            <a:spAutoFit/>
          </a:bodyPr>
          <a:lstStyle/>
          <a:p>
            <a:r>
              <a:rPr lang="en-US" sz="2400" dirty="0">
                <a:latin typeface="Open Sans" pitchFamily="2" charset="0"/>
                <a:ea typeface="Open Sans" pitchFamily="2" charset="0"/>
                <a:cs typeface="Open Sans" pitchFamily="2" charset="0"/>
              </a:rPr>
              <a:t>Swords</a:t>
            </a:r>
            <a:endParaRPr lang="en-150" sz="2400" dirty="0">
              <a:latin typeface="Open Sans" pitchFamily="2" charset="0"/>
              <a:ea typeface="Open Sans" pitchFamily="2" charset="0"/>
              <a:cs typeface="Open Sans" pitchFamily="2" charset="0"/>
            </a:endParaRPr>
          </a:p>
        </p:txBody>
      </p:sp>
      <p:sp>
        <p:nvSpPr>
          <p:cNvPr id="37" name="TextBox 36">
            <a:extLst>
              <a:ext uri="{FF2B5EF4-FFF2-40B4-BE49-F238E27FC236}">
                <a16:creationId xmlns:a16="http://schemas.microsoft.com/office/drawing/2014/main" id="{6EEADED5-68AA-16DC-5C1A-A79E499FB75A}"/>
              </a:ext>
            </a:extLst>
          </p:cNvPr>
          <p:cNvSpPr txBox="1"/>
          <p:nvPr/>
        </p:nvSpPr>
        <p:spPr>
          <a:xfrm>
            <a:off x="9137315" y="3058337"/>
            <a:ext cx="1267938" cy="400110"/>
          </a:xfrm>
          <a:prstGeom prst="rect">
            <a:avLst/>
          </a:prstGeom>
          <a:noFill/>
        </p:spPr>
        <p:txBody>
          <a:bodyPr wrap="square" rtlCol="0">
            <a:spAutoFit/>
          </a:bodyPr>
          <a:lstStyle/>
          <a:p>
            <a:r>
              <a:rPr lang="en-US" sz="2000" dirty="0">
                <a:latin typeface="Open Sans" pitchFamily="2" charset="0"/>
                <a:ea typeface="Open Sans" pitchFamily="2" charset="0"/>
                <a:cs typeface="Open Sans" pitchFamily="2" charset="0"/>
              </a:rPr>
              <a:t>Feathers</a:t>
            </a:r>
            <a:endParaRPr lang="en-150" sz="2000" dirty="0">
              <a:latin typeface="Open Sans" pitchFamily="2" charset="0"/>
              <a:ea typeface="Open Sans" pitchFamily="2" charset="0"/>
              <a:cs typeface="Open Sans" pitchFamily="2" charset="0"/>
            </a:endParaRPr>
          </a:p>
        </p:txBody>
      </p:sp>
      <p:sp>
        <p:nvSpPr>
          <p:cNvPr id="38" name="TextBox 37">
            <a:extLst>
              <a:ext uri="{FF2B5EF4-FFF2-40B4-BE49-F238E27FC236}">
                <a16:creationId xmlns:a16="http://schemas.microsoft.com/office/drawing/2014/main" id="{F9DB637E-72BD-1B6C-7BF7-CF5A5C7B3749}"/>
              </a:ext>
            </a:extLst>
          </p:cNvPr>
          <p:cNvSpPr txBox="1"/>
          <p:nvPr/>
        </p:nvSpPr>
        <p:spPr>
          <a:xfrm>
            <a:off x="9102774" y="4216857"/>
            <a:ext cx="1267938" cy="461665"/>
          </a:xfrm>
          <a:prstGeom prst="rect">
            <a:avLst/>
          </a:prstGeom>
          <a:noFill/>
        </p:spPr>
        <p:txBody>
          <a:bodyPr wrap="square" rtlCol="0">
            <a:spAutoFit/>
          </a:bodyPr>
          <a:lstStyle/>
          <a:p>
            <a:r>
              <a:rPr lang="en-US" sz="2400" dirty="0">
                <a:latin typeface="Open Sans" pitchFamily="2" charset="0"/>
                <a:ea typeface="Open Sans" pitchFamily="2" charset="0"/>
                <a:cs typeface="Open Sans" pitchFamily="2" charset="0"/>
              </a:rPr>
              <a:t>Orb</a:t>
            </a:r>
            <a:endParaRPr lang="en-150" sz="2400" dirty="0">
              <a:latin typeface="Open Sans" pitchFamily="2"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40FFACE9-AE2D-7E84-E5B3-2362516DACEA}"/>
              </a:ext>
            </a:extLst>
          </p:cNvPr>
          <p:cNvSpPr txBox="1"/>
          <p:nvPr/>
        </p:nvSpPr>
        <p:spPr>
          <a:xfrm>
            <a:off x="9155898" y="5042797"/>
            <a:ext cx="1267938" cy="461665"/>
          </a:xfrm>
          <a:prstGeom prst="rect">
            <a:avLst/>
          </a:prstGeom>
          <a:noFill/>
        </p:spPr>
        <p:txBody>
          <a:bodyPr wrap="square" rtlCol="0">
            <a:spAutoFit/>
          </a:bodyPr>
          <a:lstStyle/>
          <a:p>
            <a:r>
              <a:rPr lang="en-US" sz="2400" dirty="0">
                <a:latin typeface="Open Sans" pitchFamily="2" charset="0"/>
                <a:ea typeface="Open Sans" pitchFamily="2" charset="0"/>
                <a:cs typeface="Open Sans" pitchFamily="2" charset="0"/>
              </a:rPr>
              <a:t>Castle</a:t>
            </a:r>
            <a:endParaRPr lang="en-150" sz="2400" dirty="0">
              <a:latin typeface="Open Sans" pitchFamily="2" charset="0"/>
              <a:ea typeface="Open Sans" pitchFamily="2" charset="0"/>
              <a:cs typeface="Open Sans" pitchFamily="2" charset="0"/>
            </a:endParaRPr>
          </a:p>
        </p:txBody>
      </p:sp>
      <p:sp>
        <p:nvSpPr>
          <p:cNvPr id="40" name="TextBox 39">
            <a:extLst>
              <a:ext uri="{FF2B5EF4-FFF2-40B4-BE49-F238E27FC236}">
                <a16:creationId xmlns:a16="http://schemas.microsoft.com/office/drawing/2014/main" id="{36F7A16F-136D-E659-21B4-2667B5D33561}"/>
              </a:ext>
            </a:extLst>
          </p:cNvPr>
          <p:cNvSpPr txBox="1"/>
          <p:nvPr/>
        </p:nvSpPr>
        <p:spPr>
          <a:xfrm>
            <a:off x="9070615" y="5788649"/>
            <a:ext cx="1267938" cy="461665"/>
          </a:xfrm>
          <a:prstGeom prst="rect">
            <a:avLst/>
          </a:prstGeom>
          <a:noFill/>
        </p:spPr>
        <p:txBody>
          <a:bodyPr wrap="square" rtlCol="0">
            <a:spAutoFit/>
          </a:bodyPr>
          <a:lstStyle/>
          <a:p>
            <a:r>
              <a:rPr lang="en-US" sz="2400" dirty="0">
                <a:latin typeface="Open Sans" pitchFamily="2" charset="0"/>
                <a:ea typeface="Open Sans" pitchFamily="2" charset="0"/>
                <a:cs typeface="Open Sans" pitchFamily="2" charset="0"/>
              </a:rPr>
              <a:t>Gear</a:t>
            </a:r>
            <a:endParaRPr lang="en-150" sz="2400" dirty="0">
              <a:latin typeface="Open Sans" pitchFamily="2" charset="0"/>
              <a:ea typeface="Open Sans" pitchFamily="2" charset="0"/>
              <a:cs typeface="Open Sans" pitchFamily="2" charset="0"/>
            </a:endParaRPr>
          </a:p>
        </p:txBody>
      </p:sp>
      <p:pic>
        <p:nvPicPr>
          <p:cNvPr id="41" name="Graphic 40" descr="Arrow: Straight with solid fill">
            <a:extLst>
              <a:ext uri="{FF2B5EF4-FFF2-40B4-BE49-F238E27FC236}">
                <a16:creationId xmlns:a16="http://schemas.microsoft.com/office/drawing/2014/main" id="{314D566F-4C07-EB64-5150-E8ECB63393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0564" y="2991239"/>
            <a:ext cx="517773" cy="517773"/>
          </a:xfrm>
          <a:prstGeom prst="rect">
            <a:avLst/>
          </a:prstGeom>
        </p:spPr>
      </p:pic>
      <p:pic>
        <p:nvPicPr>
          <p:cNvPr id="42" name="Graphic 41" descr="Arrow: Straight with solid fill">
            <a:extLst>
              <a:ext uri="{FF2B5EF4-FFF2-40B4-BE49-F238E27FC236}">
                <a16:creationId xmlns:a16="http://schemas.microsoft.com/office/drawing/2014/main" id="{C69C42D4-88B0-0F46-ABF9-8DC9C2FDDF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72722" y="1082066"/>
            <a:ext cx="517773" cy="517773"/>
          </a:xfrm>
          <a:prstGeom prst="rect">
            <a:avLst/>
          </a:prstGeom>
        </p:spPr>
      </p:pic>
      <p:pic>
        <p:nvPicPr>
          <p:cNvPr id="43" name="Graphic 42" descr="Arrow: Straight with solid fill">
            <a:extLst>
              <a:ext uri="{FF2B5EF4-FFF2-40B4-BE49-F238E27FC236}">
                <a16:creationId xmlns:a16="http://schemas.microsoft.com/office/drawing/2014/main" id="{437A3A64-CB18-05DC-388E-958F81F2DD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852939" y="2023463"/>
            <a:ext cx="517773" cy="517773"/>
          </a:xfrm>
          <a:prstGeom prst="rect">
            <a:avLst/>
          </a:prstGeom>
        </p:spPr>
      </p:pic>
      <p:pic>
        <p:nvPicPr>
          <p:cNvPr id="44" name="Graphic 43" descr="Arrow: Straight with solid fill">
            <a:extLst>
              <a:ext uri="{FF2B5EF4-FFF2-40B4-BE49-F238E27FC236}">
                <a16:creationId xmlns:a16="http://schemas.microsoft.com/office/drawing/2014/main" id="{17D7AECD-008A-900F-D39A-21BDF9B72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860157" y="4195227"/>
            <a:ext cx="517773" cy="517773"/>
          </a:xfrm>
          <a:prstGeom prst="rect">
            <a:avLst/>
          </a:prstGeom>
        </p:spPr>
      </p:pic>
      <p:pic>
        <p:nvPicPr>
          <p:cNvPr id="45" name="Graphic 44" descr="Arrow: Straight with solid fill">
            <a:extLst>
              <a:ext uri="{FF2B5EF4-FFF2-40B4-BE49-F238E27FC236}">
                <a16:creationId xmlns:a16="http://schemas.microsoft.com/office/drawing/2014/main" id="{B7E92099-3ED6-877A-4B5A-CDF2C82D6E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860157" y="5788649"/>
            <a:ext cx="517773" cy="517773"/>
          </a:xfrm>
          <a:prstGeom prst="rect">
            <a:avLst/>
          </a:prstGeom>
        </p:spPr>
      </p:pic>
    </p:spTree>
    <p:extLst>
      <p:ext uri="{BB962C8B-B14F-4D97-AF65-F5344CB8AC3E}">
        <p14:creationId xmlns:p14="http://schemas.microsoft.com/office/powerpoint/2010/main" val="85165244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1368</TotalTime>
  <Words>1787</Words>
  <Application>Microsoft Office PowerPoint</Application>
  <PresentationFormat>Widescreen</PresentationFormat>
  <Paragraphs>188</Paragraphs>
  <Slides>35</Slides>
  <Notes>3</Notes>
  <HiddenSlides>0</HiddenSlides>
  <MMClips>14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Calibri (Body)</vt:lpstr>
      <vt:lpstr>Calibri Light</vt:lpstr>
      <vt:lpstr>Crimson Text</vt:lpstr>
      <vt:lpstr>Jost</vt:lpstr>
      <vt:lpstr>Nunito</vt:lpstr>
      <vt:lpstr>Open Sans</vt:lpstr>
      <vt:lpstr>Quire Sans</vt:lpstr>
      <vt:lpstr>Retrospect</vt:lpstr>
      <vt:lpstr>Heuristic Evaluation of Fire Emblem Heroes</vt:lpstr>
      <vt:lpstr>Content</vt:lpstr>
      <vt:lpstr>What is a Heuristic Evaluation?</vt:lpstr>
      <vt:lpstr>What is Fire Emblem heroes?</vt:lpstr>
      <vt:lpstr>Visibility</vt:lpstr>
      <vt:lpstr>PowerPoint Presentation</vt:lpstr>
      <vt:lpstr>PowerPoint Presentation</vt:lpstr>
      <vt:lpstr>PowerPoint Presentation</vt:lpstr>
      <vt:lpstr>Matching</vt:lpstr>
      <vt:lpstr>Matching</vt:lpstr>
      <vt:lpstr>Freedom</vt:lpstr>
      <vt:lpstr>Freedom</vt:lpstr>
      <vt:lpstr>Freedom</vt:lpstr>
      <vt:lpstr>Consistency</vt:lpstr>
      <vt:lpstr>Consistency</vt:lpstr>
      <vt:lpstr>Consistency</vt:lpstr>
      <vt:lpstr>Consistency</vt:lpstr>
      <vt:lpstr>Consistency</vt:lpstr>
      <vt:lpstr>Error Prevention</vt:lpstr>
      <vt:lpstr>Error Prevention</vt:lpstr>
      <vt:lpstr>Recognition</vt:lpstr>
      <vt:lpstr>Recognition</vt:lpstr>
      <vt:lpstr>Recognition</vt:lpstr>
      <vt:lpstr>Recognition</vt:lpstr>
      <vt:lpstr>Flexibility</vt:lpstr>
      <vt:lpstr>Flexibility</vt:lpstr>
      <vt:lpstr>Aesthetics / Minimalism</vt:lpstr>
      <vt:lpstr>Aesthetics / Minimalism</vt:lpstr>
      <vt:lpstr>Aesthetics / Minimalism</vt:lpstr>
      <vt:lpstr>Error Recovery</vt:lpstr>
      <vt:lpstr>Aesthetics / Minimalism</vt:lpstr>
      <vt:lpstr>Help / Documentation</vt:lpstr>
      <vt:lpstr>Help / Documentation</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Heuristic Evaluation of Fire Emblem Heroes</dc:title>
  <dc:creator>Aldev,Yavor Y.V.</dc:creator>
  <cp:lastModifiedBy>Aldev,Yavor Y.V.</cp:lastModifiedBy>
  <cp:revision>93</cp:revision>
  <dcterms:created xsi:type="dcterms:W3CDTF">2023-06-08T08:01:49Z</dcterms:created>
  <dcterms:modified xsi:type="dcterms:W3CDTF">2023-06-09T21:53:11Z</dcterms:modified>
</cp:coreProperties>
</file>